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C8B2A81-ED3B-4135-AE3E-A11C05DC802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91770E-DED2-4AFB-903A-D605F0FBA52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A81-ED3B-4135-AE3E-A11C05DC802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770E-DED2-4AFB-903A-D605F0FBA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A81-ED3B-4135-AE3E-A11C05DC802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770E-DED2-4AFB-903A-D605F0FBA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A81-ED3B-4135-AE3E-A11C05DC802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770E-DED2-4AFB-903A-D605F0FBA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A81-ED3B-4135-AE3E-A11C05DC802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770E-DED2-4AFB-903A-D605F0FBA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A81-ED3B-4135-AE3E-A11C05DC802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770E-DED2-4AFB-903A-D605F0FBA5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A81-ED3B-4135-AE3E-A11C05DC802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770E-DED2-4AFB-903A-D605F0FBA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A81-ED3B-4135-AE3E-A11C05DC802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770E-DED2-4AFB-903A-D605F0FBA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A81-ED3B-4135-AE3E-A11C05DC802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770E-DED2-4AFB-903A-D605F0FBA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A81-ED3B-4135-AE3E-A11C05DC802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770E-DED2-4AFB-903A-D605F0FBA52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2A81-ED3B-4135-AE3E-A11C05DC802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770E-DED2-4AFB-903A-D605F0FBA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C8B2A81-ED3B-4135-AE3E-A11C05DC802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A91770E-DED2-4AFB-903A-D605F0FBA5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0"/>
            <a:ext cx="3528392" cy="22768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Особенности ведения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бухгалтерского 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учета в сельском хозяйстве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646047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04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010" y="-28563"/>
            <a:ext cx="3531389" cy="64925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ЕСХН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97666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Объект НО, налоговая база</a:t>
            </a:r>
          </a:p>
          <a:p>
            <a:pPr lvl="1"/>
            <a:r>
              <a:rPr lang="ru-RU" dirty="0" smtClean="0"/>
              <a:t>Доходы, уменьшенные на величину расходов</a:t>
            </a:r>
          </a:p>
          <a:p>
            <a:r>
              <a:rPr lang="ru-RU" b="1" dirty="0" smtClean="0"/>
              <a:t>Доходы</a:t>
            </a:r>
          </a:p>
          <a:p>
            <a:pPr lvl="1"/>
            <a:r>
              <a:rPr lang="ru-RU" dirty="0" smtClean="0"/>
              <a:t>Доходы от реализации СХ товаров, работ, услуг</a:t>
            </a:r>
          </a:p>
          <a:p>
            <a:r>
              <a:rPr lang="ru-RU" b="1" dirty="0" smtClean="0"/>
              <a:t>Расходы</a:t>
            </a:r>
          </a:p>
          <a:p>
            <a:pPr lvl="1"/>
            <a:r>
              <a:rPr lang="ru-RU" dirty="0" smtClean="0"/>
              <a:t>Все расходы, непосредственно связанные с СХ</a:t>
            </a:r>
          </a:p>
          <a:p>
            <a:r>
              <a:rPr lang="ru-RU" b="1" dirty="0" smtClean="0"/>
              <a:t>Налоговый период</a:t>
            </a:r>
          </a:p>
          <a:p>
            <a:pPr lvl="1"/>
            <a:r>
              <a:rPr lang="ru-RU" dirty="0" smtClean="0"/>
              <a:t>Календарный год</a:t>
            </a:r>
          </a:p>
          <a:p>
            <a:r>
              <a:rPr lang="ru-RU" b="1" dirty="0" smtClean="0"/>
              <a:t>Отчётный период</a:t>
            </a:r>
          </a:p>
          <a:p>
            <a:pPr lvl="1"/>
            <a:r>
              <a:rPr lang="ru-RU" dirty="0" smtClean="0"/>
              <a:t>Авансовые платежи по итогам полугодия</a:t>
            </a:r>
          </a:p>
          <a:p>
            <a:r>
              <a:rPr lang="ru-RU" b="1" dirty="0" smtClean="0"/>
              <a:t>Ставка</a:t>
            </a:r>
          </a:p>
          <a:p>
            <a:pPr lvl="1"/>
            <a:r>
              <a:rPr lang="ru-RU" dirty="0" smtClean="0"/>
              <a:t>На территории Магаданской области установлена 6%</a:t>
            </a:r>
          </a:p>
          <a:p>
            <a:r>
              <a:rPr lang="ru-RU" b="1" dirty="0" smtClean="0"/>
              <a:t>Уплата налога</a:t>
            </a:r>
          </a:p>
          <a:p>
            <a:pPr lvl="1"/>
            <a:r>
              <a:rPr lang="ru-RU" dirty="0" smtClean="0"/>
              <a:t>Не позднее 25-го числа после окончания полугодия</a:t>
            </a:r>
          </a:p>
          <a:p>
            <a:pPr lvl="1"/>
            <a:r>
              <a:rPr lang="ru-RU" dirty="0" smtClean="0"/>
              <a:t>Не позднее 31 марта после окончания года</a:t>
            </a:r>
          </a:p>
          <a:p>
            <a:r>
              <a:rPr lang="ru-RU" b="1" dirty="0" smtClean="0"/>
              <a:t>Декларация</a:t>
            </a:r>
          </a:p>
          <a:p>
            <a:pPr lvl="1"/>
            <a:r>
              <a:rPr lang="ru-RU" dirty="0"/>
              <a:t>не позднее 31 марта </a:t>
            </a:r>
            <a:r>
              <a:rPr lang="ru-RU" dirty="0" smtClean="0"/>
              <a:t>после окончания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66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НДС при ЕСХН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Условия</a:t>
            </a:r>
            <a:r>
              <a:rPr lang="ru-RU" dirty="0"/>
              <a:t>, при которых отказ от НДС на ЕСХН становится возможным, возникают:</a:t>
            </a:r>
          </a:p>
          <a:p>
            <a:pPr lvl="2"/>
            <a:r>
              <a:rPr lang="ru-RU" dirty="0"/>
              <a:t>Если намерение не платить НДС выражается в календарном году, соответствующем году начала </a:t>
            </a:r>
            <a:r>
              <a:rPr lang="ru-RU" dirty="0" smtClean="0"/>
              <a:t>деятельности</a:t>
            </a:r>
            <a:r>
              <a:rPr lang="ru-RU" dirty="0"/>
              <a:t>.</a:t>
            </a:r>
          </a:p>
          <a:p>
            <a:pPr lvl="2"/>
            <a:r>
              <a:rPr lang="ru-RU" dirty="0"/>
              <a:t>Доход от </a:t>
            </a:r>
            <a:r>
              <a:rPr lang="ru-RU" dirty="0" smtClean="0"/>
              <a:t>сельскохозяйственной деятельности </a:t>
            </a:r>
            <a:r>
              <a:rPr lang="ru-RU" dirty="0"/>
              <a:t>(без учета в нем налога), полученный в году, предваряющем год отказа от применения НДС, не превышает значения:</a:t>
            </a:r>
          </a:p>
          <a:p>
            <a:pPr lvl="4"/>
            <a:r>
              <a:rPr lang="ru-RU" dirty="0"/>
              <a:t>в 2020-м — 80 млн руб.;</a:t>
            </a:r>
          </a:p>
          <a:p>
            <a:pPr lvl="4"/>
            <a:r>
              <a:rPr lang="ru-RU" dirty="0"/>
              <a:t>в 2021-м — 70 млн руб.;</a:t>
            </a:r>
          </a:p>
          <a:p>
            <a:pPr lvl="4"/>
            <a:r>
              <a:rPr lang="ru-RU" dirty="0"/>
              <a:t>в 2022-м и следующих за ним — 60 млн руб.</a:t>
            </a:r>
          </a:p>
          <a:p>
            <a:r>
              <a:rPr lang="ru-RU" dirty="0"/>
              <a:t>То есть тем, кто на начало 2021 года уже осуществлял </a:t>
            </a:r>
            <a:r>
              <a:rPr lang="ru-RU" dirty="0" smtClean="0"/>
              <a:t>деятельность </a:t>
            </a:r>
            <a:r>
              <a:rPr lang="ru-RU" dirty="0"/>
              <a:t>в сфере </a:t>
            </a:r>
            <a:r>
              <a:rPr lang="ru-RU" dirty="0" smtClean="0"/>
              <a:t>СХ, </a:t>
            </a:r>
            <a:r>
              <a:rPr lang="ru-RU" dirty="0"/>
              <a:t>освободиться от НДС можно, если доход </a:t>
            </a:r>
            <a:r>
              <a:rPr lang="ru-RU" dirty="0" smtClean="0"/>
              <a:t>предприятия</a:t>
            </a:r>
            <a:r>
              <a:rPr lang="ru-RU" dirty="0"/>
              <a:t>, полученный за 2020 год, не превысил 80 млн руб. без учета НДС.</a:t>
            </a:r>
          </a:p>
          <a:p>
            <a:r>
              <a:rPr lang="ru-RU" dirty="0"/>
              <a:t>Использовать право на освобождение не могут лица, продающие подакцизные товары (п. 2 ст. 145 НК РФ).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3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38192"/>
            <a:ext cx="3528392" cy="6588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УВЕДОМЛЕНИЕ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92696"/>
            <a:ext cx="4104456" cy="58326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Подать уведомление о льготе по НДС для ЕСХН </a:t>
            </a:r>
            <a:r>
              <a:rPr lang="ru-RU" dirty="0" smtClean="0"/>
              <a:t>необходимо </a:t>
            </a:r>
            <a:r>
              <a:rPr lang="ru-RU" dirty="0"/>
              <a:t>не позже 20-го числа месяца начала использования права на нее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братный </a:t>
            </a:r>
            <a:r>
              <a:rPr lang="ru-RU" dirty="0"/>
              <a:t>переход на уплату НДС для </a:t>
            </a:r>
            <a:r>
              <a:rPr lang="ru-RU" dirty="0" smtClean="0"/>
              <a:t>сельхозпроизводителей </a:t>
            </a:r>
            <a:r>
              <a:rPr lang="ru-RU" dirty="0"/>
              <a:t>происходит только в ситуациях, когда они перестают соответствовать требованиям, позволяющим отказаться от платежей по этому налогу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032448" cy="615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09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Бухучёт в СХ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8208912" cy="5305296"/>
          </a:xfrm>
        </p:spPr>
        <p:txBody>
          <a:bodyPr>
            <a:normAutofit/>
          </a:bodyPr>
          <a:lstStyle/>
          <a:p>
            <a:r>
              <a:rPr lang="ru-RU" dirty="0"/>
              <a:t>Для с/х предприятий применимы все общие принципы и правила экономики и бухгалтерского учета, действующие в Российской Федерации. Это</a:t>
            </a:r>
            <a:r>
              <a:rPr lang="ru-RU" dirty="0" smtClean="0"/>
              <a:t>:</a:t>
            </a:r>
            <a:endParaRPr lang="ru-RU" dirty="0"/>
          </a:p>
          <a:p>
            <a:pPr lvl="3"/>
            <a:r>
              <a:rPr lang="ru-RU" sz="2400" dirty="0" smtClean="0"/>
              <a:t>Федеральный закон «О Бухгалтерском учёте» № 402-ФЗ от 06.12.2011</a:t>
            </a:r>
          </a:p>
          <a:p>
            <a:pPr lvl="3"/>
            <a:r>
              <a:rPr lang="ru-RU" sz="2400" dirty="0" smtClean="0"/>
              <a:t>План счетов, </a:t>
            </a:r>
            <a:r>
              <a:rPr lang="ru-RU" sz="2400" dirty="0"/>
              <a:t>утвержденный приказом Минфина России от 31.10.2000 № </a:t>
            </a:r>
            <a:r>
              <a:rPr lang="ru-RU" sz="2400" dirty="0" smtClean="0"/>
              <a:t>94н</a:t>
            </a:r>
            <a:endParaRPr lang="ru-RU" sz="2400" dirty="0"/>
          </a:p>
          <a:p>
            <a:pPr lvl="3"/>
            <a:r>
              <a:rPr lang="ru-RU" sz="2400" dirty="0"/>
              <a:t>комплекс </a:t>
            </a:r>
            <a:r>
              <a:rPr lang="ru-RU" sz="2400" dirty="0" smtClean="0"/>
              <a:t>ПБУ</a:t>
            </a:r>
            <a:endParaRPr lang="ru-RU" sz="2400" dirty="0"/>
          </a:p>
          <a:p>
            <a:pPr lvl="3"/>
            <a:r>
              <a:rPr lang="ru-RU" sz="2400" dirty="0"/>
              <a:t>иные нормативные документы, регулирующие ведение бухучета в РФ.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4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28563"/>
            <a:ext cx="3528392" cy="64925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Земля в СХ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692696"/>
            <a:ext cx="3419856" cy="583264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Бухучет </a:t>
            </a:r>
            <a:r>
              <a:rPr lang="ru-RU" dirty="0" smtClean="0"/>
              <a:t>земли ведется </a:t>
            </a:r>
            <a:r>
              <a:rPr lang="ru-RU" dirty="0"/>
              <a:t>с использованием стандартных счетов и проводок для </a:t>
            </a:r>
            <a:r>
              <a:rPr lang="ru-RU" dirty="0" err="1"/>
              <a:t>внеоборотных</a:t>
            </a:r>
            <a:r>
              <a:rPr lang="ru-RU" dirty="0"/>
              <a:t> активов. П</a:t>
            </a:r>
            <a:r>
              <a:rPr lang="ru-RU" dirty="0" smtClean="0"/>
              <a:t>оступление </a:t>
            </a:r>
            <a:r>
              <a:rPr lang="ru-RU" dirty="0"/>
              <a:t>участка земли в собственность отражается так:</a:t>
            </a:r>
          </a:p>
          <a:p>
            <a:pPr lvl="0"/>
            <a:r>
              <a:rPr lang="ru-RU" dirty="0" err="1"/>
              <a:t>Дт</a:t>
            </a:r>
            <a:r>
              <a:rPr lang="ru-RU" dirty="0"/>
              <a:t> 08 </a:t>
            </a:r>
            <a:r>
              <a:rPr lang="ru-RU" dirty="0" err="1"/>
              <a:t>Кт</a:t>
            </a:r>
            <a:r>
              <a:rPr lang="ru-RU" dirty="0"/>
              <a:t> 60, 76, 75, 98 — приобретено право собственности на землю;</a:t>
            </a:r>
          </a:p>
          <a:p>
            <a:pPr lvl="0"/>
            <a:r>
              <a:rPr lang="ru-RU" dirty="0" err="1"/>
              <a:t>Дт</a:t>
            </a:r>
            <a:r>
              <a:rPr lang="ru-RU" dirty="0"/>
              <a:t> 01 </a:t>
            </a:r>
            <a:r>
              <a:rPr lang="ru-RU" dirty="0" err="1"/>
              <a:t>Кт</a:t>
            </a:r>
            <a:r>
              <a:rPr lang="ru-RU" dirty="0"/>
              <a:t> 08 — земля принята на баланс по акту.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692696"/>
            <a:ext cx="3419856" cy="58326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отношении земельных участков </a:t>
            </a:r>
            <a:r>
              <a:rPr lang="ru-RU" dirty="0" err="1"/>
              <a:t>сельхозназначения</a:t>
            </a:r>
            <a:r>
              <a:rPr lang="ru-RU" dirty="0"/>
              <a:t> ставка земельного налога </a:t>
            </a:r>
            <a:r>
              <a:rPr lang="ru-RU" dirty="0" err="1"/>
              <a:t>устанавливаюся</a:t>
            </a:r>
            <a:r>
              <a:rPr lang="ru-RU" dirty="0"/>
              <a:t> муниципалитетами. Она не может превышать 0,3</a:t>
            </a:r>
            <a:r>
              <a:rPr lang="ru-RU" dirty="0" smtClean="0"/>
              <a:t>%</a:t>
            </a:r>
          </a:p>
          <a:p>
            <a:r>
              <a:rPr lang="ru-RU" dirty="0" smtClean="0"/>
              <a:t>Декларация по ЗН не сдаётся</a:t>
            </a:r>
          </a:p>
          <a:p>
            <a:r>
              <a:rPr lang="ru-RU" dirty="0" smtClean="0"/>
              <a:t>Уплата налога исходя их кадастровой стоимости, умноженной на ставку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55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44008" y="-11310"/>
            <a:ext cx="3528392" cy="487982"/>
          </a:xfrm>
        </p:spPr>
        <p:txBody>
          <a:bodyPr>
            <a:noAutofit/>
          </a:bodyPr>
          <a:lstStyle/>
          <a:p>
            <a:r>
              <a:rPr lang="ru-RU" sz="2300" b="1" dirty="0" smtClean="0"/>
              <a:t>Сезонность и затраты</a:t>
            </a:r>
            <a:endParaRPr lang="ru-RU" sz="23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836712"/>
            <a:ext cx="8208912" cy="583264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Все </a:t>
            </a:r>
            <a:r>
              <a:rPr lang="ru-RU" dirty="0"/>
              <a:t>расходы, произведенные в периоде простоя для обеспечения работы в следующем сезоне, учитываются либо как активы, либо как расходы, понесенные в текущем периоде, но относящиеся к будущим.</a:t>
            </a:r>
          </a:p>
          <a:p>
            <a:r>
              <a:rPr lang="ru-RU" dirty="0"/>
              <a:t>Исключение </a:t>
            </a:r>
            <a:r>
              <a:rPr lang="ru-RU" dirty="0" smtClean="0"/>
              <a:t>составляет зарплата администрации, которая относится </a:t>
            </a:r>
            <a:r>
              <a:rPr lang="ru-RU" dirty="0"/>
              <a:t>в расходы ежемесячно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/>
              <a:t>ООО «Комбикорм» в феврале 2021 года произвело такие расходы:</a:t>
            </a:r>
          </a:p>
          <a:p>
            <a:pPr marL="68580" indent="0">
              <a:buNone/>
            </a:pPr>
            <a:r>
              <a:rPr lang="ru-RU" dirty="0"/>
              <a:t>•	приобрело новый комбайн;</a:t>
            </a:r>
          </a:p>
          <a:p>
            <a:pPr marL="68580" indent="0">
              <a:buNone/>
            </a:pPr>
            <a:r>
              <a:rPr lang="ru-RU" dirty="0"/>
              <a:t>•	отремонтировало 2 уже имеющихся комбайна собственными силами;</a:t>
            </a:r>
          </a:p>
          <a:p>
            <a:pPr marL="68580" indent="0">
              <a:buNone/>
            </a:pPr>
            <a:r>
              <a:rPr lang="ru-RU" dirty="0"/>
              <a:t>•	приобрело семена нового сорта кормовой кукурузы;</a:t>
            </a:r>
          </a:p>
          <a:p>
            <a:pPr marL="68580" indent="0">
              <a:buNone/>
            </a:pPr>
            <a:r>
              <a:rPr lang="ru-RU" dirty="0"/>
              <a:t>•	выплатило зарплату руководителю и бухгалтеру.</a:t>
            </a:r>
          </a:p>
          <a:p>
            <a:pPr marL="68580" indent="0">
              <a:buNone/>
            </a:pPr>
            <a:r>
              <a:rPr lang="ru-RU" dirty="0"/>
              <a:t>В учете ООО сделаны проводки:</a:t>
            </a:r>
          </a:p>
          <a:p>
            <a:pPr marL="68580" indent="0">
              <a:buNone/>
            </a:pPr>
            <a:r>
              <a:rPr lang="ru-RU" dirty="0"/>
              <a:t>•	</a:t>
            </a:r>
            <a:r>
              <a:rPr lang="ru-RU" dirty="0" err="1"/>
              <a:t>Дт</a:t>
            </a:r>
            <a:r>
              <a:rPr lang="ru-RU" dirty="0"/>
              <a:t> 08 </a:t>
            </a:r>
            <a:r>
              <a:rPr lang="ru-RU" dirty="0" err="1"/>
              <a:t>Кт</a:t>
            </a:r>
            <a:r>
              <a:rPr lang="ru-RU" dirty="0"/>
              <a:t> 60 — отражено приобретение нового комбайна;</a:t>
            </a:r>
          </a:p>
          <a:p>
            <a:pPr marL="68580" indent="0">
              <a:buNone/>
            </a:pPr>
            <a:r>
              <a:rPr lang="ru-RU" dirty="0"/>
              <a:t>•	</a:t>
            </a:r>
            <a:r>
              <a:rPr lang="ru-RU" dirty="0" err="1"/>
              <a:t>Дт</a:t>
            </a:r>
            <a:r>
              <a:rPr lang="ru-RU" dirty="0"/>
              <a:t> 97 </a:t>
            </a:r>
            <a:r>
              <a:rPr lang="ru-RU" dirty="0" err="1"/>
              <a:t>Кт</a:t>
            </a:r>
            <a:r>
              <a:rPr lang="ru-RU" dirty="0"/>
              <a:t> 60 — закуплены запчасти и материалы для ремонта 2 старых комбайнов;</a:t>
            </a:r>
          </a:p>
          <a:p>
            <a:pPr marL="68580" indent="0">
              <a:buNone/>
            </a:pPr>
            <a:r>
              <a:rPr lang="ru-RU" dirty="0"/>
              <a:t>•	</a:t>
            </a:r>
            <a:r>
              <a:rPr lang="ru-RU" dirty="0" err="1"/>
              <a:t>Дт</a:t>
            </a:r>
            <a:r>
              <a:rPr lang="ru-RU" dirty="0"/>
              <a:t> 97 </a:t>
            </a:r>
            <a:r>
              <a:rPr lang="ru-RU" dirty="0" err="1"/>
              <a:t>Кт</a:t>
            </a:r>
            <a:r>
              <a:rPr lang="ru-RU" dirty="0"/>
              <a:t> 70 — начислена зарплата техникам, производившим ремонт;</a:t>
            </a:r>
          </a:p>
          <a:p>
            <a:pPr marL="68580" indent="0">
              <a:buNone/>
            </a:pPr>
            <a:r>
              <a:rPr lang="ru-RU" dirty="0"/>
              <a:t>•	</a:t>
            </a:r>
            <a:r>
              <a:rPr lang="ru-RU" dirty="0" err="1"/>
              <a:t>Дт</a:t>
            </a:r>
            <a:r>
              <a:rPr lang="ru-RU" dirty="0"/>
              <a:t> 97 </a:t>
            </a:r>
            <a:r>
              <a:rPr lang="ru-RU" dirty="0" err="1"/>
              <a:t>Кт</a:t>
            </a:r>
            <a:r>
              <a:rPr lang="ru-RU" dirty="0"/>
              <a:t> 69 — начислены страховые взносы с сумм, относящихся к ремонту оборудования;</a:t>
            </a:r>
          </a:p>
          <a:p>
            <a:pPr marL="68580" indent="0">
              <a:buNone/>
            </a:pPr>
            <a:r>
              <a:rPr lang="ru-RU" dirty="0"/>
              <a:t>•	</a:t>
            </a:r>
            <a:r>
              <a:rPr lang="ru-RU" dirty="0" err="1"/>
              <a:t>Дт</a:t>
            </a:r>
            <a:r>
              <a:rPr lang="ru-RU" dirty="0"/>
              <a:t> 10 </a:t>
            </a:r>
            <a:r>
              <a:rPr lang="ru-RU" dirty="0" err="1"/>
              <a:t>Кт</a:t>
            </a:r>
            <a:r>
              <a:rPr lang="ru-RU" dirty="0"/>
              <a:t> 60 — оприходован посадочный материал (семена);</a:t>
            </a:r>
          </a:p>
          <a:p>
            <a:pPr marL="68580" indent="0">
              <a:buNone/>
            </a:pPr>
            <a:r>
              <a:rPr lang="ru-RU" dirty="0"/>
              <a:t>•	</a:t>
            </a:r>
            <a:r>
              <a:rPr lang="ru-RU" dirty="0" err="1"/>
              <a:t>Дт</a:t>
            </a:r>
            <a:r>
              <a:rPr lang="ru-RU" dirty="0"/>
              <a:t> 26 </a:t>
            </a:r>
            <a:r>
              <a:rPr lang="ru-RU" dirty="0" err="1"/>
              <a:t>Кт</a:t>
            </a:r>
            <a:r>
              <a:rPr lang="ru-RU" dirty="0"/>
              <a:t> 70, 69 — начислена зарплата администрации и страховые взносы с нее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 smtClean="0"/>
              <a:t>Когда начнётся сезон 97 счёт регламентной операцией закроется на производственных счетах (</a:t>
            </a:r>
            <a:r>
              <a:rPr lang="ru-RU" dirty="0" err="1" smtClean="0"/>
              <a:t>Дт</a:t>
            </a:r>
            <a:r>
              <a:rPr lang="ru-RU" dirty="0" smtClean="0"/>
              <a:t> 20, 23 </a:t>
            </a:r>
            <a:r>
              <a:rPr lang="ru-RU" dirty="0" err="1" smtClean="0"/>
              <a:t>Кт</a:t>
            </a:r>
            <a:r>
              <a:rPr lang="ru-RU" dirty="0" smtClean="0"/>
              <a:t> 97)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6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28563"/>
            <a:ext cx="3528392" cy="50523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Сезонность и работники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/>
          <a:lstStyle/>
          <a:p>
            <a:r>
              <a:rPr lang="ru-RU" dirty="0"/>
              <a:t>Трудовой договор на выполнение сезонных работ — разновидность срочного трудового </a:t>
            </a:r>
            <a:r>
              <a:rPr lang="ru-RU" dirty="0" smtClean="0"/>
              <a:t>договора</a:t>
            </a:r>
          </a:p>
          <a:p>
            <a:r>
              <a:rPr lang="ru-RU" dirty="0"/>
              <a:t>Работникам, занятым на сезонных работах, предоставляются оплачиваемые отпуска из расчета </a:t>
            </a:r>
            <a:r>
              <a:rPr lang="ru-RU" dirty="0" smtClean="0"/>
              <a:t>4 рабочих (а не календарных) дня </a:t>
            </a:r>
            <a:r>
              <a:rPr lang="ru-RU" dirty="0"/>
              <a:t>за каждый месяц </a:t>
            </a:r>
            <a:r>
              <a:rPr lang="ru-RU" dirty="0" smtClean="0"/>
              <a:t>работы (для РКС)</a:t>
            </a:r>
          </a:p>
          <a:p>
            <a:r>
              <a:rPr lang="ru-RU" dirty="0" smtClean="0"/>
              <a:t> </a:t>
            </a:r>
            <a:r>
              <a:rPr lang="ru-RU" dirty="0"/>
              <a:t>Согласно ч. 1 ст. 79 ТК РФ о прекращении трудового договора в связи с истечением срока его действия работодатель должен предупредить работника в письменной форме не менее чем за три календарных дня до </a:t>
            </a:r>
            <a:r>
              <a:rPr lang="ru-RU" dirty="0" smtClean="0"/>
              <a:t>увольнения</a:t>
            </a:r>
          </a:p>
          <a:p>
            <a:r>
              <a:rPr lang="ru-RU" dirty="0"/>
              <a:t>Записи в трудовую книжку работника, принятого по срочному трудовому договору, вносятся по общим правилам </a:t>
            </a:r>
          </a:p>
        </p:txBody>
      </p:sp>
    </p:spTree>
    <p:extLst>
      <p:ext uri="{BB962C8B-B14F-4D97-AF65-F5344CB8AC3E}">
        <p14:creationId xmlns:p14="http://schemas.microsoft.com/office/powerpoint/2010/main" val="139344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Сезонность и амортизация ОС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760640"/>
          </a:xfrm>
        </p:spPr>
        <p:txBody>
          <a:bodyPr>
            <a:normAutofit fontScale="92500"/>
          </a:bodyPr>
          <a:lstStyle/>
          <a:p>
            <a:r>
              <a:rPr lang="ru-RU" dirty="0"/>
              <a:t>Для целей бухучета амортизация используемых сезонно ОС должна начисляться в течение сезона. То есть годовую норму нужно вложить в </a:t>
            </a:r>
            <a:r>
              <a:rPr lang="ru-RU" dirty="0" smtClean="0"/>
              <a:t>сезон. Если </a:t>
            </a:r>
            <a:r>
              <a:rPr lang="ru-RU" dirty="0"/>
              <a:t>деятельность ведется 6 месяцев в году, то за каждый месяц сезона нужно списывать 1/6 годовой нормы амортизационных отчислений.</a:t>
            </a:r>
          </a:p>
          <a:p>
            <a:endParaRPr lang="ru-RU" b="1" dirty="0" smtClean="0"/>
          </a:p>
          <a:p>
            <a:r>
              <a:rPr lang="ru-RU" dirty="0" smtClean="0"/>
              <a:t>Для </a:t>
            </a:r>
            <a:r>
              <a:rPr lang="ru-RU" dirty="0"/>
              <a:t>целей налогового учета ситуация с амортизацией ОС иная. </a:t>
            </a:r>
            <a:r>
              <a:rPr lang="ru-RU" dirty="0" smtClean="0"/>
              <a:t>НК </a:t>
            </a:r>
            <a:r>
              <a:rPr lang="ru-RU" dirty="0"/>
              <a:t>РФ не предусматривает исключения из состава амортизируемого имущества ОС из-за их сезонного использования. Равно как не предусмотрено в НК РФ сезонное начисление амортизации методом, применяемым в бухучете. Для целей налогообложения амортизация в сельском хозяйстве начисляется </a:t>
            </a:r>
            <a:r>
              <a:rPr lang="ru-RU" dirty="0" smtClean="0"/>
              <a:t>ежемесячно в </a:t>
            </a:r>
            <a:r>
              <a:rPr lang="ru-RU" dirty="0"/>
              <a:t>соответствии с </a:t>
            </a:r>
            <a:r>
              <a:rPr lang="ru-RU" dirty="0" smtClean="0"/>
              <a:t>нормами амортизации</a:t>
            </a:r>
            <a:endParaRPr lang="ru-RU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646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/>
              <a:t>Консервация ОС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2592288"/>
          </a:xfrm>
        </p:spPr>
        <p:txBody>
          <a:bodyPr/>
          <a:lstStyle/>
          <a:p>
            <a:r>
              <a:rPr lang="ru-RU" dirty="0"/>
              <a:t>ПБУ 6/01 позволяет руководителю предприятия принять решение о консервации объектов основных средств на срок более трех месяцев. В этом случае амортизация по ним не начисляется ни в </a:t>
            </a:r>
            <a:r>
              <a:rPr lang="ru-RU" dirty="0" smtClean="0"/>
              <a:t>бухгалтерском, </a:t>
            </a:r>
            <a:r>
              <a:rPr lang="ru-RU" dirty="0"/>
              <a:t>ни в налоговом </a:t>
            </a:r>
            <a:r>
              <a:rPr lang="ru-RU" dirty="0" smtClean="0"/>
              <a:t>учете.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288032" cy="32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683568" y="3068960"/>
            <a:ext cx="2376264" cy="13681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Приказ о комиссии по консервации</a:t>
            </a:r>
            <a:endParaRPr lang="ru-RU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3242617" y="3061286"/>
            <a:ext cx="2376264" cy="13681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Приказ об </a:t>
            </a:r>
            <a:r>
              <a:rPr lang="ru-RU" b="1" dirty="0" err="1" smtClean="0"/>
              <a:t>инвентариза-ции</a:t>
            </a:r>
            <a:r>
              <a:rPr lang="ru-RU" b="1" dirty="0" smtClean="0"/>
              <a:t> объектов ОС</a:t>
            </a:r>
            <a:endParaRPr lang="ru-RU" b="1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5796136" y="3073273"/>
            <a:ext cx="2376264" cy="13681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Инвентариза-ция</a:t>
            </a:r>
            <a:r>
              <a:rPr lang="ru-RU" b="1" dirty="0" smtClean="0"/>
              <a:t> </a:t>
            </a:r>
            <a:r>
              <a:rPr lang="ru-RU" b="1" dirty="0" err="1" smtClean="0"/>
              <a:t>консер-вируемых</a:t>
            </a:r>
            <a:r>
              <a:rPr lang="ru-RU" b="1" dirty="0" smtClean="0"/>
              <a:t> </a:t>
            </a:r>
            <a:r>
              <a:rPr lang="ru-RU" b="1" dirty="0"/>
              <a:t>О</a:t>
            </a:r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683568" y="4733285"/>
            <a:ext cx="2376264" cy="13681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Приказ и Акт о переводе       ОС на консервацию</a:t>
            </a:r>
            <a:endParaRPr lang="ru-RU" b="1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3242617" y="4714716"/>
            <a:ext cx="2376264" cy="13681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Отражение в БУ, НУ и инвентарной карточке ОС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4733285"/>
            <a:ext cx="2160240" cy="1349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Приказ и Акт о выводе ОС с консервации</a:t>
            </a:r>
          </a:p>
        </p:txBody>
      </p:sp>
    </p:spTree>
    <p:extLst>
      <p:ext uri="{BB962C8B-B14F-4D97-AF65-F5344CB8AC3E}">
        <p14:creationId xmlns:p14="http://schemas.microsoft.com/office/powerpoint/2010/main" val="31118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Производственные циклы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80920" cy="583264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100" dirty="0" smtClean="0"/>
              <a:t>ООО </a:t>
            </a:r>
            <a:r>
              <a:rPr lang="ru-RU" sz="1100" dirty="0"/>
              <a:t>«Агроном» в 2020 году приняло решение сеять озимую пшеницу. Помимо этого, ООО высевает и другие зерновые культуры. В 2021 году обнаружилось, что в результате заморозков погибло порядка 20% урожая озимых</a:t>
            </a:r>
            <a:r>
              <a:rPr lang="ru-RU" sz="1100" dirty="0" smtClean="0"/>
              <a:t>.</a:t>
            </a:r>
          </a:p>
          <a:p>
            <a:pPr marL="68580" indent="0">
              <a:buNone/>
            </a:pPr>
            <a:endParaRPr lang="ru-RU" sz="1100" dirty="0"/>
          </a:p>
          <a:p>
            <a:pPr marL="68580" indent="0">
              <a:buNone/>
            </a:pPr>
            <a:r>
              <a:rPr lang="ru-RU" sz="1100" dirty="0"/>
              <a:t>В сентябре 2021 года ООО сделало проводку: </a:t>
            </a:r>
            <a:endParaRPr lang="ru-RU" sz="1100" dirty="0" smtClean="0"/>
          </a:p>
          <a:p>
            <a:r>
              <a:rPr lang="ru-RU" sz="1100" b="1" dirty="0" err="1" smtClean="0"/>
              <a:t>Дт</a:t>
            </a:r>
            <a:r>
              <a:rPr lang="ru-RU" sz="1100" b="1" dirty="0" smtClean="0"/>
              <a:t> </a:t>
            </a:r>
            <a:r>
              <a:rPr lang="ru-RU" sz="1100" b="1" dirty="0"/>
              <a:t>20 (урожай-2019) </a:t>
            </a:r>
            <a:r>
              <a:rPr lang="ru-RU" sz="1100" b="1" dirty="0" err="1"/>
              <a:t>Кт</a:t>
            </a:r>
            <a:r>
              <a:rPr lang="ru-RU" sz="1100" b="1" dirty="0"/>
              <a:t> 10, 70, 69 </a:t>
            </a:r>
            <a:r>
              <a:rPr lang="ru-RU" sz="1100" i="1" dirty="0"/>
              <a:t>— на сумму прямых фактических затрат на посев озимых — 1 000 000 руб</a:t>
            </a:r>
            <a:r>
              <a:rPr lang="ru-RU" sz="1100" i="1" dirty="0" smtClean="0"/>
              <a:t>.</a:t>
            </a:r>
          </a:p>
          <a:p>
            <a:pPr marL="68580" indent="0">
              <a:buNone/>
            </a:pPr>
            <a:endParaRPr lang="ru-RU" sz="1100" dirty="0"/>
          </a:p>
          <a:p>
            <a:pPr marL="68580" indent="0">
              <a:buNone/>
            </a:pPr>
            <a:r>
              <a:rPr lang="ru-RU" sz="1100" dirty="0"/>
              <a:t>В декабре 2021 года ООО провело расчет фактической себестоимости за 2021 год:</a:t>
            </a:r>
          </a:p>
          <a:p>
            <a:pPr lvl="0"/>
            <a:r>
              <a:rPr lang="ru-RU" sz="1100" b="1" dirty="0" err="1"/>
              <a:t>Дт</a:t>
            </a:r>
            <a:r>
              <a:rPr lang="ru-RU" sz="1100" b="1" dirty="0"/>
              <a:t> 20 (урожай-2020) </a:t>
            </a:r>
            <a:r>
              <a:rPr lang="ru-RU" sz="1100" b="1" dirty="0" err="1"/>
              <a:t>Кт</a:t>
            </a:r>
            <a:r>
              <a:rPr lang="ru-RU" sz="1100" b="1" dirty="0"/>
              <a:t> 20 (амортизация ОС) </a:t>
            </a:r>
            <a:r>
              <a:rPr lang="ru-RU" sz="1100" i="1" dirty="0"/>
              <a:t>— 200 000 руб. (списана распределенная между видами посевов амортизация используемых ОС на урожай текущего года);</a:t>
            </a:r>
            <a:endParaRPr lang="ru-RU" sz="1100" dirty="0"/>
          </a:p>
          <a:p>
            <a:pPr lvl="0"/>
            <a:r>
              <a:rPr lang="ru-RU" sz="1100" b="1" dirty="0" err="1"/>
              <a:t>Дт</a:t>
            </a:r>
            <a:r>
              <a:rPr lang="ru-RU" sz="1100" b="1" dirty="0"/>
              <a:t> 20 (урожай-2021) </a:t>
            </a:r>
            <a:r>
              <a:rPr lang="ru-RU" sz="1100" b="1" dirty="0" err="1"/>
              <a:t>Кт</a:t>
            </a:r>
            <a:r>
              <a:rPr lang="ru-RU" sz="1100" b="1" dirty="0"/>
              <a:t> 20 (амортизация ОС) </a:t>
            </a:r>
            <a:r>
              <a:rPr lang="ru-RU" sz="1100" i="1" dirty="0"/>
              <a:t>— 100 000 руб. (списана распределенная амортизация на урожай следующего года);</a:t>
            </a:r>
            <a:endParaRPr lang="ru-RU" sz="1100" dirty="0"/>
          </a:p>
          <a:p>
            <a:pPr lvl="0"/>
            <a:r>
              <a:rPr lang="ru-RU" sz="1100" b="1" dirty="0" err="1"/>
              <a:t>Дт</a:t>
            </a:r>
            <a:r>
              <a:rPr lang="ru-RU" sz="1100" b="1" dirty="0"/>
              <a:t> 43 </a:t>
            </a:r>
            <a:r>
              <a:rPr lang="ru-RU" sz="1100" b="1" dirty="0" err="1"/>
              <a:t>Кт</a:t>
            </a:r>
            <a:r>
              <a:rPr lang="ru-RU" sz="1100" b="1" dirty="0"/>
              <a:t> 20 (урожай-2020) </a:t>
            </a:r>
            <a:r>
              <a:rPr lang="ru-RU" sz="1100" i="1" dirty="0"/>
              <a:t>— 200 000 руб. (списаны отклонения факта от плана на счет готовой продукции текущего года</a:t>
            </a:r>
            <a:r>
              <a:rPr lang="ru-RU" sz="1100" i="1" dirty="0" smtClean="0"/>
              <a:t>).</a:t>
            </a:r>
          </a:p>
          <a:p>
            <a:pPr marL="68580" lvl="0" indent="0">
              <a:buNone/>
            </a:pPr>
            <a:endParaRPr lang="ru-RU" sz="1100" dirty="0"/>
          </a:p>
          <a:p>
            <a:pPr marL="68580" indent="0">
              <a:buNone/>
            </a:pPr>
            <a:r>
              <a:rPr lang="ru-RU" sz="1100" dirty="0"/>
              <a:t>В мае 2021 года:</a:t>
            </a:r>
          </a:p>
          <a:p>
            <a:pPr lvl="0"/>
            <a:r>
              <a:rPr lang="ru-RU" sz="1100" b="1" dirty="0" err="1"/>
              <a:t>Дт</a:t>
            </a:r>
            <a:r>
              <a:rPr lang="ru-RU" sz="1100" b="1" dirty="0"/>
              <a:t> 20 (урожай-2021) </a:t>
            </a:r>
            <a:r>
              <a:rPr lang="ru-RU" sz="1100" b="1" dirty="0" err="1"/>
              <a:t>Кт</a:t>
            </a:r>
            <a:r>
              <a:rPr lang="ru-RU" sz="1100" b="1" dirty="0"/>
              <a:t> 10, 60, 70, 69 </a:t>
            </a:r>
            <a:r>
              <a:rPr lang="ru-RU" sz="1100" i="1" dirty="0"/>
              <a:t>— 400 000 руб. (учтены расходы на уборку урожая озимых по плановой себестоимости);</a:t>
            </a:r>
            <a:endParaRPr lang="ru-RU" sz="1100" dirty="0"/>
          </a:p>
          <a:p>
            <a:pPr lvl="0"/>
            <a:r>
              <a:rPr lang="ru-RU" sz="1100" b="1" dirty="0" err="1"/>
              <a:t>Дт</a:t>
            </a:r>
            <a:r>
              <a:rPr lang="ru-RU" sz="1100" b="1" dirty="0"/>
              <a:t> 43 </a:t>
            </a:r>
            <a:r>
              <a:rPr lang="ru-RU" sz="1100" b="1" dirty="0" err="1"/>
              <a:t>Кт</a:t>
            </a:r>
            <a:r>
              <a:rPr lang="ru-RU" sz="1100" b="1" dirty="0"/>
              <a:t> 20 (урожай-2020) </a:t>
            </a:r>
            <a:r>
              <a:rPr lang="ru-RU" sz="1100" i="1" dirty="0"/>
              <a:t>— 1 500 000 (1 000 000 + 100 000 + 400 000) руб. (сформирована текущая себестоимость урожая озимых в 2019 году);</a:t>
            </a:r>
            <a:endParaRPr lang="ru-RU" sz="1100" dirty="0"/>
          </a:p>
          <a:p>
            <a:pPr lvl="0"/>
            <a:r>
              <a:rPr lang="ru-RU" sz="1100" b="1" dirty="0" err="1"/>
              <a:t>Дт</a:t>
            </a:r>
            <a:r>
              <a:rPr lang="ru-RU" sz="1100" b="1" dirty="0"/>
              <a:t> 91 </a:t>
            </a:r>
            <a:r>
              <a:rPr lang="ru-RU" sz="1100" b="1" dirty="0" err="1"/>
              <a:t>Кт</a:t>
            </a:r>
            <a:r>
              <a:rPr lang="ru-RU" sz="1100" b="1" dirty="0"/>
              <a:t> 20 (гибель посевов — 2021) </a:t>
            </a:r>
            <a:r>
              <a:rPr lang="ru-RU" sz="1100" i="1" dirty="0"/>
              <a:t>— 300 000 руб. (отражен в учете убыток от гибели посевов);</a:t>
            </a:r>
            <a:endParaRPr lang="ru-RU" sz="1100" dirty="0"/>
          </a:p>
          <a:p>
            <a:pPr lvl="0"/>
            <a:r>
              <a:rPr lang="ru-RU" sz="1100" b="1" dirty="0" err="1"/>
              <a:t>Дт</a:t>
            </a:r>
            <a:r>
              <a:rPr lang="ru-RU" sz="1100" b="1" dirty="0"/>
              <a:t> 90 </a:t>
            </a:r>
            <a:r>
              <a:rPr lang="ru-RU" sz="1100" b="1" dirty="0" err="1"/>
              <a:t>Кт</a:t>
            </a:r>
            <a:r>
              <a:rPr lang="ru-RU" sz="1100" b="1" dirty="0"/>
              <a:t> 43 </a:t>
            </a:r>
            <a:r>
              <a:rPr lang="ru-RU" sz="1100" i="1" dirty="0"/>
              <a:t>— 1 500 000 руб. (списана себестоимость реализованных озимых</a:t>
            </a:r>
            <a:r>
              <a:rPr lang="ru-RU" sz="1100" i="1" dirty="0" smtClean="0"/>
              <a:t>).</a:t>
            </a:r>
          </a:p>
          <a:p>
            <a:pPr marL="68580" lvl="0" indent="0">
              <a:buNone/>
            </a:pPr>
            <a:endParaRPr lang="ru-RU" sz="1100" dirty="0"/>
          </a:p>
          <a:p>
            <a:pPr marL="68580" indent="0">
              <a:buNone/>
            </a:pPr>
            <a:r>
              <a:rPr lang="ru-RU" sz="1100" dirty="0"/>
              <a:t>В декабре 2021 года ООО нужно будет закончить расчеты по урожаю озимых — 2021:</a:t>
            </a:r>
          </a:p>
          <a:p>
            <a:pPr lvl="0"/>
            <a:r>
              <a:rPr lang="ru-RU" sz="1100" b="1" dirty="0" err="1"/>
              <a:t>Дт</a:t>
            </a:r>
            <a:r>
              <a:rPr lang="ru-RU" sz="1100" b="1" dirty="0"/>
              <a:t> 20 (урожай-2021) </a:t>
            </a:r>
            <a:r>
              <a:rPr lang="ru-RU" sz="1100" b="1" dirty="0" err="1"/>
              <a:t>Кт</a:t>
            </a:r>
            <a:r>
              <a:rPr lang="ru-RU" sz="1100" b="1" dirty="0"/>
              <a:t> 20 (амортизация ОС) </a:t>
            </a:r>
            <a:r>
              <a:rPr lang="ru-RU" sz="1100" i="1" dirty="0"/>
              <a:t>— 100 000 руб. (списана распределенная амортизация ОС за сезон 2021 года);</a:t>
            </a:r>
            <a:endParaRPr lang="ru-RU" sz="1100" dirty="0"/>
          </a:p>
          <a:p>
            <a:pPr lvl="0"/>
            <a:r>
              <a:rPr lang="ru-RU" sz="1100" b="1" dirty="0" err="1"/>
              <a:t>Дт</a:t>
            </a:r>
            <a:r>
              <a:rPr lang="ru-RU" sz="1100" b="1" dirty="0"/>
              <a:t> 90 </a:t>
            </a:r>
            <a:r>
              <a:rPr lang="ru-RU" sz="1100" b="1" dirty="0" err="1"/>
              <a:t>Кт</a:t>
            </a:r>
            <a:r>
              <a:rPr lang="ru-RU" sz="1100" b="1" dirty="0"/>
              <a:t> 20 (гибель посевов) </a:t>
            </a:r>
            <a:r>
              <a:rPr lang="ru-RU" sz="1100" i="1" dirty="0"/>
              <a:t>— 300 000 руб. (</a:t>
            </a:r>
            <a:r>
              <a:rPr lang="ru-RU" sz="1100" i="1" dirty="0" err="1"/>
              <a:t>отсторнирована</a:t>
            </a:r>
            <a:r>
              <a:rPr lang="ru-RU" sz="1100" i="1" dirty="0"/>
              <a:t> себестоимость реализованного урожая на сумму убытка от гибели посевов);</a:t>
            </a:r>
            <a:endParaRPr lang="ru-RU" sz="1100" dirty="0"/>
          </a:p>
          <a:p>
            <a:pPr lvl="0"/>
            <a:r>
              <a:rPr lang="ru-RU" sz="1100" b="1" dirty="0" err="1"/>
              <a:t>Дт</a:t>
            </a:r>
            <a:r>
              <a:rPr lang="ru-RU" sz="1100" b="1" dirty="0"/>
              <a:t> 90 </a:t>
            </a:r>
            <a:r>
              <a:rPr lang="ru-RU" sz="1100" b="1" dirty="0" err="1"/>
              <a:t>Кт</a:t>
            </a:r>
            <a:r>
              <a:rPr lang="ru-RU" sz="1100" b="1" dirty="0"/>
              <a:t> 20 (урожай-2021) </a:t>
            </a:r>
            <a:r>
              <a:rPr lang="ru-RU" sz="1100" i="1" dirty="0"/>
              <a:t>— 100 000 руб. (скорректирована себестоимость реализованного урожая на сумму распределяемых расходов)</a:t>
            </a:r>
            <a:r>
              <a:rPr lang="ru-RU" sz="1100" dirty="0"/>
              <a:t>.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159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4624"/>
            <a:ext cx="3528392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Знакомство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518457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Меня зовут Колигаева Ульяна Сергеевна, в данный момент я являюсь заместителем главного бухгалтера в энергетическом </a:t>
            </a:r>
            <a:r>
              <a:rPr lang="ru-RU" b="1" dirty="0" smtClean="0"/>
              <a:t>предприятии.</a:t>
            </a:r>
          </a:p>
          <a:p>
            <a:r>
              <a:rPr lang="ru-RU" b="1" dirty="0" smtClean="0"/>
              <a:t>В </a:t>
            </a:r>
            <a:r>
              <a:rPr lang="ru-RU" b="1" dirty="0"/>
              <a:t>течение последних </a:t>
            </a:r>
            <a:r>
              <a:rPr lang="ru-RU" b="1" dirty="0" smtClean="0"/>
              <a:t>пяти </a:t>
            </a:r>
            <a:r>
              <a:rPr lang="ru-RU" b="1" dirty="0"/>
              <a:t>лет профессионально занимаюсь аутсорсингом в сфере бухгалтерских услуг. </a:t>
            </a:r>
            <a:endParaRPr lang="ru-RU" b="1" dirty="0" smtClean="0"/>
          </a:p>
          <a:p>
            <a:r>
              <a:rPr lang="ru-RU" b="1" dirty="0" smtClean="0"/>
              <a:t>У </a:t>
            </a:r>
            <a:r>
              <a:rPr lang="ru-RU" b="1" dirty="0"/>
              <a:t>меня высшее образование по специальности «Бухгалтерский учёт, анализ и аудит», а так же дополнительное профессиональное образование по специальности «Юриспруденция».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0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Внутрихозяйственный оборот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832648"/>
          </a:xfrm>
        </p:spPr>
        <p:txBody>
          <a:bodyPr>
            <a:normAutofit/>
          </a:bodyPr>
          <a:lstStyle/>
          <a:p>
            <a:r>
              <a:rPr lang="ru-RU" dirty="0"/>
              <a:t>Часть выращенных на продажу овощей может быть использована как добавка к корму животных при выращивании и </a:t>
            </a:r>
            <a:r>
              <a:rPr lang="ru-RU" dirty="0" smtClean="0"/>
              <a:t>откорме или </a:t>
            </a:r>
            <a:r>
              <a:rPr lang="ru-RU" dirty="0"/>
              <a:t>оставлена в качестве посевного материала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Тогда выполняется </a:t>
            </a:r>
            <a:r>
              <a:rPr lang="ru-RU" dirty="0"/>
              <a:t>перенос части себестоимости основного производства или готовой продукции снова в тот же производственный цикл или другое основное производство.</a:t>
            </a:r>
          </a:p>
          <a:p>
            <a:r>
              <a:rPr lang="ru-RU" dirty="0"/>
              <a:t>Нетипичные проводки при этом такие:</a:t>
            </a:r>
          </a:p>
          <a:p>
            <a:pPr lvl="3"/>
            <a:r>
              <a:rPr lang="ru-RU" sz="2400" dirty="0" err="1"/>
              <a:t>Дт</a:t>
            </a:r>
            <a:r>
              <a:rPr lang="ru-RU" sz="2400" dirty="0"/>
              <a:t> 20 (аналитика 1) </a:t>
            </a:r>
            <a:r>
              <a:rPr lang="ru-RU" sz="2400" dirty="0" err="1"/>
              <a:t>Кт</a:t>
            </a:r>
            <a:r>
              <a:rPr lang="ru-RU" sz="2400" dirty="0"/>
              <a:t> 20 (аналитика 2);</a:t>
            </a:r>
          </a:p>
          <a:p>
            <a:pPr lvl="3"/>
            <a:r>
              <a:rPr lang="ru-RU" sz="2400" dirty="0" err="1"/>
              <a:t>Дт</a:t>
            </a:r>
            <a:r>
              <a:rPr lang="ru-RU" sz="2400" dirty="0"/>
              <a:t> 20 (аналитика 2) </a:t>
            </a:r>
            <a:r>
              <a:rPr lang="ru-RU" sz="2400" dirty="0" err="1"/>
              <a:t>Кт</a:t>
            </a:r>
            <a:r>
              <a:rPr lang="ru-RU" sz="2400" dirty="0"/>
              <a:t> 43 (аналитика 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56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Маркировка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688632"/>
          </a:xfrm>
        </p:spPr>
        <p:txBody>
          <a:bodyPr/>
          <a:lstStyle/>
          <a:p>
            <a:r>
              <a:rPr lang="ru-RU" dirty="0" smtClean="0"/>
              <a:t>Согласно ст. 7 Федерального закона </a:t>
            </a:r>
            <a:r>
              <a:rPr lang="ru-RU" dirty="0"/>
              <a:t>от 11 июня 2021 г. № 159-ФЗ “О сельскохозяйственной продукции, сырье и продовольствии с улучшенными характеристиками</a:t>
            </a:r>
            <a:r>
              <a:rPr lang="ru-RU" dirty="0" smtClean="0"/>
              <a:t>” </a:t>
            </a:r>
            <a:r>
              <a:rPr lang="ru-RU" dirty="0"/>
              <a:t>п</a:t>
            </a:r>
            <a:r>
              <a:rPr lang="ru-RU" dirty="0" smtClean="0"/>
              <a:t>роизводители </a:t>
            </a:r>
            <a:r>
              <a:rPr lang="ru-RU" dirty="0"/>
              <a:t>улучшенных сельскохозяйственной продукции, продовольствия, промышленной и иной продукции после подтверждения </a:t>
            </a:r>
            <a:r>
              <a:rPr lang="ru-RU" dirty="0" smtClean="0"/>
              <a:t>соответствия имеют </a:t>
            </a:r>
            <a:r>
              <a:rPr lang="ru-RU" dirty="0"/>
              <a:t>право разместить являющуюся отличительным признаком </a:t>
            </a:r>
            <a:r>
              <a:rPr lang="ru-RU" dirty="0" smtClean="0"/>
              <a:t>маркировку </a:t>
            </a:r>
            <a:r>
              <a:rPr lang="ru-RU" dirty="0"/>
              <a:t>в виде графического изображения </a:t>
            </a:r>
            <a:r>
              <a:rPr lang="ru-RU" dirty="0" smtClean="0"/>
              <a:t>единого </a:t>
            </a:r>
            <a:r>
              <a:rPr lang="ru-RU" dirty="0"/>
              <a:t>образца </a:t>
            </a:r>
            <a:r>
              <a:rPr lang="ru-RU" dirty="0" smtClean="0"/>
              <a:t>на </a:t>
            </a:r>
            <a:r>
              <a:rPr lang="ru-RU" dirty="0"/>
              <a:t>упаковке, потребительской и (или) транспортной </a:t>
            </a:r>
            <a:r>
              <a:rPr lang="ru-RU" dirty="0" smtClean="0"/>
              <a:t>таре. Маркировка </a:t>
            </a:r>
            <a:r>
              <a:rPr lang="ru-RU" dirty="0"/>
              <a:t>должна обеспечивать возможность </a:t>
            </a:r>
            <a:r>
              <a:rPr lang="ru-RU" dirty="0" smtClean="0"/>
              <a:t>считывания </a:t>
            </a:r>
            <a:r>
              <a:rPr lang="ru-RU" dirty="0"/>
              <a:t>сведений о производителях</a:t>
            </a:r>
            <a:r>
              <a:rPr lang="ru-RU" dirty="0" smtClean="0"/>
              <a:t> продукции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84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Подведём итоги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6777317" cy="388843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Бухгалтерский учет в сельском хозяйстве имеет большое количество нюансов. </a:t>
            </a:r>
            <a:endParaRPr lang="ru-RU" dirty="0" smtClean="0"/>
          </a:p>
          <a:p>
            <a:r>
              <a:rPr lang="ru-RU" dirty="0" smtClean="0"/>
              <a:t>Несмотря </a:t>
            </a:r>
            <a:r>
              <a:rPr lang="ru-RU" dirty="0"/>
              <a:t>на то, что он ведется с применением общих основ и общего плана счетов, порядок учета отдельных статей может существенно отличаться от порядка в других отраслях.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связано в первую очередь со спецификой с/х деятельности, зависящей от природных биологических циклов, климатических условий и использования земли как основного актива.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68016" y="5085184"/>
            <a:ext cx="6832376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/>
              <a:t>БЛАГОДАРИМ ЗА ВНИМАНИЕ! </a:t>
            </a:r>
            <a:r>
              <a:rPr lang="ru-RU" sz="3200" b="1" dirty="0" smtClean="0">
                <a:sym typeface="Wingdings" panose="05000000000000000000" pitchFamily="2" charset="2"/>
              </a:rPr>
              <a:t>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04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7920880" cy="5112568"/>
          </a:xfrm>
        </p:spPr>
        <p:txBody>
          <a:bodyPr>
            <a:normAutofit fontScale="92500" lnSpcReduction="20000"/>
          </a:bodyPr>
          <a:lstStyle/>
          <a:p>
            <a:r>
              <a:rPr lang="ru-RU" sz="2500" b="1" dirty="0"/>
              <a:t>Организационно-правовые формы предпринимательской деятельности в целом и в сельском хозяйстве в </a:t>
            </a:r>
            <a:r>
              <a:rPr lang="ru-RU" sz="2500" b="1" dirty="0" smtClean="0"/>
              <a:t>частности</a:t>
            </a:r>
          </a:p>
          <a:p>
            <a:r>
              <a:rPr lang="ru-RU" sz="2500" b="1" dirty="0"/>
              <a:t>Системы налогообложения. Какие бывают. Какие удобнее использовать в сельском хозяйстве </a:t>
            </a:r>
            <a:endParaRPr lang="ru-RU" sz="2500" b="1" dirty="0" smtClean="0"/>
          </a:p>
          <a:p>
            <a:r>
              <a:rPr lang="ru-RU" sz="2500" b="1" dirty="0" smtClean="0"/>
              <a:t>Бухгалтерский </a:t>
            </a:r>
            <a:r>
              <a:rPr lang="ru-RU" sz="2500" b="1" dirty="0"/>
              <a:t>учет в сельском хозяйстве: общие </a:t>
            </a:r>
            <a:r>
              <a:rPr lang="ru-RU" sz="2500" b="1" dirty="0" smtClean="0"/>
              <a:t>принципы, отраслевые различия</a:t>
            </a:r>
          </a:p>
          <a:p>
            <a:r>
              <a:rPr lang="ru-RU" sz="2500" b="1" dirty="0" smtClean="0"/>
              <a:t>Земля </a:t>
            </a:r>
            <a:r>
              <a:rPr lang="ru-RU" sz="2500" b="1" dirty="0"/>
              <a:t>как главное средство производства в сельском хозяйстве </a:t>
            </a:r>
          </a:p>
          <a:p>
            <a:r>
              <a:rPr lang="ru-RU" sz="2500" b="1" dirty="0" smtClean="0"/>
              <a:t>Нюансы </a:t>
            </a:r>
            <a:r>
              <a:rPr lang="ru-RU" sz="2500" b="1" dirty="0"/>
              <a:t>учета сезонного производства </a:t>
            </a:r>
          </a:p>
          <a:p>
            <a:r>
              <a:rPr lang="ru-RU" sz="2500" b="1" dirty="0" smtClean="0"/>
              <a:t>Разграничение </a:t>
            </a:r>
            <a:r>
              <a:rPr lang="ru-RU" sz="2500" b="1" dirty="0"/>
              <a:t>по производственным циклам </a:t>
            </a:r>
          </a:p>
          <a:p>
            <a:r>
              <a:rPr lang="ru-RU" sz="2500" b="1" dirty="0" smtClean="0"/>
              <a:t>Внутрихозяйственный </a:t>
            </a:r>
            <a:r>
              <a:rPr lang="ru-RU" sz="2500" b="1" dirty="0"/>
              <a:t>оборот в сельском хозяйстве </a:t>
            </a:r>
          </a:p>
          <a:p>
            <a:r>
              <a:rPr lang="ru-RU" sz="2500" b="1" dirty="0" smtClean="0"/>
              <a:t>Маркировка</a:t>
            </a:r>
            <a:endParaRPr lang="ru-RU" sz="2500" b="1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13644" y="0"/>
            <a:ext cx="3558756" cy="620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Темы</a:t>
            </a:r>
          </a:p>
        </p:txBody>
      </p:sp>
    </p:spTree>
    <p:extLst>
      <p:ext uri="{BB962C8B-B14F-4D97-AF65-F5344CB8AC3E}">
        <p14:creationId xmlns:p14="http://schemas.microsoft.com/office/powerpoint/2010/main" val="112036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1600" y="620688"/>
            <a:ext cx="3456384" cy="5616624"/>
          </a:xfrm>
        </p:spPr>
        <p:txBody>
          <a:bodyPr/>
          <a:lstStyle/>
          <a:p>
            <a:r>
              <a:rPr lang="ru-RU" b="1" dirty="0"/>
              <a:t>Коммерческие </a:t>
            </a:r>
            <a:r>
              <a:rPr lang="ru-RU" b="1" dirty="0" smtClean="0"/>
              <a:t>организации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marL="68580" indent="0">
              <a:buNone/>
            </a:pPr>
            <a:endParaRPr lang="ru-RU" b="1" dirty="0" smtClean="0"/>
          </a:p>
          <a:p>
            <a:r>
              <a:rPr lang="ru-RU" b="1" dirty="0" smtClean="0"/>
              <a:t>Некоммерческие </a:t>
            </a:r>
            <a:r>
              <a:rPr lang="ru-RU" b="1" dirty="0"/>
              <a:t>организации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0" y="692696"/>
            <a:ext cx="3672408" cy="55446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оммерческие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организации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/>
              <a:t>– это организации, основная цель деятельности которых – получение прибыли и распределение ее между </a:t>
            </a:r>
            <a:r>
              <a:rPr lang="ru-RU" sz="2000" dirty="0" smtClean="0"/>
              <a:t>участниками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екоммерческие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организации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/>
              <a:t>– это организации, не преследующие цель получения прибыли и не распределяющие полученную прибыль между участниками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1043608" y="1484784"/>
            <a:ext cx="792088" cy="5760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ООО</a:t>
            </a:r>
            <a:endParaRPr lang="ru-RU" b="1" dirty="0"/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3407207" y="1501899"/>
            <a:ext cx="792088" cy="5760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КФХ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2843808" y="2204864"/>
            <a:ext cx="792088" cy="5760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ЗАО</a:t>
            </a: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1547664" y="2204864"/>
            <a:ext cx="792088" cy="5760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ПАО</a:t>
            </a: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2248691" y="1501899"/>
            <a:ext cx="792088" cy="5760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ИП</a:t>
            </a: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1259631" y="4134598"/>
            <a:ext cx="989059" cy="5760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Фонды</a:t>
            </a: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2511538" y="5395422"/>
            <a:ext cx="1810307" cy="5760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Ассоциации</a:t>
            </a:r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1607008" y="4725144"/>
            <a:ext cx="1800199" cy="5760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Кооперативы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44008" y="0"/>
            <a:ext cx="352839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ОПФ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3773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576064"/>
          </a:xfrm>
        </p:spPr>
        <p:txBody>
          <a:bodyPr>
            <a:normAutofit/>
          </a:bodyPr>
          <a:lstStyle/>
          <a:p>
            <a:r>
              <a:rPr lang="ru-RU" sz="3000" b="1" dirty="0"/>
              <a:t>К</a:t>
            </a:r>
            <a:r>
              <a:rPr lang="ru-RU" sz="3000" b="1" dirty="0" smtClean="0"/>
              <a:t>рестьянское </a:t>
            </a:r>
            <a:r>
              <a:rPr lang="ru-RU" sz="3000" b="1" dirty="0"/>
              <a:t>(фермерское) хозяйство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11256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Образование, </a:t>
            </a:r>
            <a:r>
              <a:rPr lang="ru-RU" dirty="0"/>
              <a:t>не </a:t>
            </a: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обладающее статусом</a:t>
            </a:r>
          </a:p>
          <a:p>
            <a:pPr marL="68580" indent="0">
              <a:buNone/>
            </a:pPr>
            <a:r>
              <a:rPr lang="ru-RU" dirty="0" smtClean="0"/>
              <a:t>юридического </a:t>
            </a:r>
            <a:r>
              <a:rPr lang="ru-RU" dirty="0"/>
              <a:t>лица </a:t>
            </a: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r>
              <a:rPr lang="ru-RU" dirty="0" smtClean="0"/>
              <a:t>Юридическое лицо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644008" y="16960"/>
            <a:ext cx="3528392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 smtClean="0"/>
              <a:t>Государственная регистрация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23" y="1412776"/>
            <a:ext cx="3674077" cy="507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79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Имущество КФХ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08912" cy="5832648"/>
          </a:xfrm>
        </p:spPr>
        <p:txBody>
          <a:bodyPr/>
          <a:lstStyle/>
          <a:p>
            <a:r>
              <a:rPr lang="ru-RU" b="1" dirty="0"/>
              <a:t>З</a:t>
            </a:r>
            <a:r>
              <a:rPr lang="ru-RU" b="1" dirty="0" smtClean="0"/>
              <a:t>емельный участок</a:t>
            </a:r>
          </a:p>
          <a:p>
            <a:r>
              <a:rPr lang="ru-RU" b="1" dirty="0" smtClean="0"/>
              <a:t>Хозяйственные постройки</a:t>
            </a:r>
          </a:p>
          <a:p>
            <a:r>
              <a:rPr lang="ru-RU" b="1" dirty="0" smtClean="0"/>
              <a:t>Мелиоративные сооружения</a:t>
            </a:r>
          </a:p>
          <a:p>
            <a:r>
              <a:rPr lang="ru-RU" b="1" dirty="0" smtClean="0"/>
              <a:t>Продуктивный </a:t>
            </a:r>
            <a:r>
              <a:rPr lang="ru-RU" b="1" dirty="0"/>
              <a:t>и рабочий </a:t>
            </a:r>
            <a:r>
              <a:rPr lang="ru-RU" b="1" dirty="0" smtClean="0"/>
              <a:t>скот</a:t>
            </a:r>
          </a:p>
          <a:p>
            <a:r>
              <a:rPr lang="ru-RU" b="1" dirty="0" smtClean="0"/>
              <a:t>Птица</a:t>
            </a:r>
          </a:p>
          <a:p>
            <a:r>
              <a:rPr lang="ru-RU" b="1" dirty="0" smtClean="0"/>
              <a:t>Сельскохозяйственная техника </a:t>
            </a:r>
            <a:r>
              <a:rPr lang="ru-RU" b="1" dirty="0"/>
              <a:t>и </a:t>
            </a:r>
            <a:r>
              <a:rPr lang="ru-RU" b="1" dirty="0" smtClean="0"/>
              <a:t>оборудование</a:t>
            </a:r>
          </a:p>
          <a:p>
            <a:r>
              <a:rPr lang="ru-RU" b="1" dirty="0" smtClean="0"/>
              <a:t>Транспортные средства</a:t>
            </a:r>
          </a:p>
          <a:p>
            <a:r>
              <a:rPr lang="ru-RU" b="1" dirty="0" smtClean="0"/>
              <a:t>Инвентарь</a:t>
            </a:r>
          </a:p>
          <a:p>
            <a:r>
              <a:rPr lang="ru-RU" b="1" dirty="0" smtClean="0"/>
              <a:t>Плоды</a:t>
            </a:r>
          </a:p>
          <a:p>
            <a:r>
              <a:rPr lang="ru-RU" b="1" dirty="0" smtClean="0"/>
              <a:t>Продукция</a:t>
            </a:r>
          </a:p>
          <a:p>
            <a:r>
              <a:rPr lang="ru-RU" b="1" dirty="0" smtClean="0"/>
              <a:t>Доходы</a:t>
            </a:r>
          </a:p>
          <a:p>
            <a:r>
              <a:rPr lang="ru-RU" b="1" dirty="0" smtClean="0"/>
              <a:t>Иное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11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ОСНО</a:t>
            </a:r>
          </a:p>
          <a:p>
            <a:pPr lvl="2"/>
            <a:r>
              <a:rPr lang="ru-RU" dirty="0" smtClean="0"/>
              <a:t>Налог на прибыль 20% (13% для ИП)</a:t>
            </a:r>
          </a:p>
          <a:p>
            <a:pPr lvl="2"/>
            <a:r>
              <a:rPr lang="ru-RU" dirty="0" smtClean="0"/>
              <a:t>НДС 20%</a:t>
            </a:r>
          </a:p>
          <a:p>
            <a:r>
              <a:rPr lang="ru-RU" sz="3600" b="1" dirty="0" smtClean="0"/>
              <a:t>УСН</a:t>
            </a:r>
          </a:p>
          <a:p>
            <a:pPr lvl="2"/>
            <a:r>
              <a:rPr lang="ru-RU" dirty="0" smtClean="0"/>
              <a:t>Налог на доход 6%</a:t>
            </a:r>
          </a:p>
          <a:p>
            <a:pPr marL="685800" lvl="2" indent="0">
              <a:buNone/>
            </a:pPr>
            <a:r>
              <a:rPr lang="ru-RU" dirty="0" smtClean="0"/>
              <a:t>или</a:t>
            </a:r>
          </a:p>
          <a:p>
            <a:pPr lvl="2"/>
            <a:r>
              <a:rPr lang="ru-RU" dirty="0" smtClean="0"/>
              <a:t>Налог на доход минус расход 15%</a:t>
            </a:r>
          </a:p>
          <a:p>
            <a:r>
              <a:rPr lang="ru-RU" sz="3600" b="1" dirty="0" smtClean="0"/>
              <a:t>ПСН</a:t>
            </a:r>
          </a:p>
          <a:p>
            <a:pPr lvl="2"/>
            <a:r>
              <a:rPr lang="ru-RU" dirty="0" smtClean="0"/>
              <a:t>Стоимость патента, зависящая </a:t>
            </a:r>
            <a:r>
              <a:rPr lang="ru-RU" dirty="0"/>
              <a:t>от потенциального дохода, </a:t>
            </a:r>
            <a:r>
              <a:rPr lang="ru-RU" dirty="0" smtClean="0"/>
              <a:t>* 6%</a:t>
            </a:r>
            <a:endParaRPr lang="ru-RU" dirty="0"/>
          </a:p>
          <a:p>
            <a:pPr lvl="2"/>
            <a:r>
              <a:rPr lang="ru-RU" dirty="0"/>
              <a:t>Фактический доход на </a:t>
            </a:r>
            <a:r>
              <a:rPr lang="ru-RU" dirty="0" smtClean="0"/>
              <a:t>налог </a:t>
            </a:r>
            <a:r>
              <a:rPr lang="ru-RU" dirty="0"/>
              <a:t>не </a:t>
            </a:r>
            <a:r>
              <a:rPr lang="ru-RU" dirty="0" smtClean="0"/>
              <a:t>влияет</a:t>
            </a:r>
          </a:p>
          <a:p>
            <a:r>
              <a:rPr lang="ru-RU" sz="3600" b="1" dirty="0" smtClean="0"/>
              <a:t>ЕСХН</a:t>
            </a:r>
          </a:p>
          <a:p>
            <a:pPr lvl="2"/>
            <a:r>
              <a:rPr lang="ru-RU" dirty="0" smtClean="0"/>
              <a:t>Налог на доход минус расход 6%</a:t>
            </a:r>
          </a:p>
          <a:p>
            <a:pPr lvl="2"/>
            <a:r>
              <a:rPr lang="ru-RU" dirty="0" smtClean="0"/>
              <a:t>НДС 20%, если нет права на освобождение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44008" y="44624"/>
            <a:ext cx="3528392" cy="62068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Системы налогообложения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377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Autofit/>
          </a:bodyPr>
          <a:lstStyle/>
          <a:p>
            <a:r>
              <a:rPr lang="ru-RU" sz="3400" b="1" dirty="0" smtClean="0"/>
              <a:t>Право на ЕСХН</a:t>
            </a:r>
            <a:endParaRPr lang="ru-RU" sz="3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08912" cy="5688632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/>
              <a:t>сельскохозяйственные товаропроизводители, сельскохозяйственные потребительские кооперативы</a:t>
            </a:r>
          </a:p>
          <a:p>
            <a:pPr lvl="0"/>
            <a:r>
              <a:rPr lang="ru-RU" dirty="0" err="1"/>
              <a:t>рыбохозяйственные</a:t>
            </a:r>
            <a:r>
              <a:rPr lang="ru-RU" dirty="0"/>
              <a:t> организации, являющиеся </a:t>
            </a:r>
            <a:r>
              <a:rPr lang="ru-RU" dirty="0" err="1"/>
              <a:t>градо</a:t>
            </a:r>
            <a:r>
              <a:rPr lang="ru-RU" dirty="0"/>
              <a:t>- и </a:t>
            </a:r>
            <a:r>
              <a:rPr lang="ru-RU" dirty="0" err="1"/>
              <a:t>поселкообразующими</a:t>
            </a:r>
            <a:r>
              <a:rPr lang="ru-RU" dirty="0"/>
              <a:t> российскими </a:t>
            </a:r>
            <a:r>
              <a:rPr lang="ru-RU" dirty="0" err="1"/>
              <a:t>рыбохозяйственными</a:t>
            </a:r>
            <a:r>
              <a:rPr lang="ru-RU" dirty="0"/>
              <a:t> организациями</a:t>
            </a:r>
          </a:p>
          <a:p>
            <a:pPr lvl="0"/>
            <a:r>
              <a:rPr lang="ru-RU" dirty="0"/>
              <a:t>вновь созданные в текущем году организации</a:t>
            </a:r>
          </a:p>
          <a:p>
            <a:pPr lvl="0"/>
            <a:r>
              <a:rPr lang="ru-RU" dirty="0"/>
              <a:t>вновь созданные в текущем календарном году сельскохозяйственные потребительские кооперативы</a:t>
            </a:r>
          </a:p>
          <a:p>
            <a:pPr lvl="0"/>
            <a:r>
              <a:rPr lang="ru-RU" dirty="0"/>
              <a:t>вновь созданные в текущем календарном году </a:t>
            </a:r>
            <a:r>
              <a:rPr lang="ru-RU" dirty="0" err="1"/>
              <a:t>рыбохозяйственные</a:t>
            </a:r>
            <a:r>
              <a:rPr lang="ru-RU" dirty="0"/>
              <a:t> организации или вновь зарегистрированные индивидуальные предприниматели</a:t>
            </a:r>
          </a:p>
          <a:p>
            <a:pPr lvl="0"/>
            <a:r>
              <a:rPr lang="ru-RU" dirty="0"/>
              <a:t>вновь зарегистрированные в текущем календарном году индивидуальные </a:t>
            </a:r>
            <a:r>
              <a:rPr lang="ru-RU" dirty="0" smtClean="0"/>
              <a:t>предприниматели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7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Начало и прекращение применения </a:t>
            </a:r>
            <a:r>
              <a:rPr lang="ru-RU" sz="2000" b="1" dirty="0"/>
              <a:t>Е</a:t>
            </a:r>
            <a:r>
              <a:rPr lang="ru-RU" sz="2000" b="1" dirty="0" smtClean="0"/>
              <a:t>СХН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692696"/>
            <a:ext cx="4248472" cy="58326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Организации и индивидуальные предприниматели, </a:t>
            </a:r>
            <a:r>
              <a:rPr lang="ru-RU" dirty="0" smtClean="0"/>
              <a:t>переходящие </a:t>
            </a:r>
            <a:r>
              <a:rPr lang="ru-RU" dirty="0"/>
              <a:t>на уплату </a:t>
            </a:r>
            <a:r>
              <a:rPr lang="ru-RU" dirty="0" smtClean="0"/>
              <a:t>ЕСХН со </a:t>
            </a:r>
            <a:r>
              <a:rPr lang="ru-RU" dirty="0"/>
              <a:t>следующего календарного года, уведомляют об этом налоговый орган </a:t>
            </a:r>
            <a:r>
              <a:rPr lang="ru-RU" dirty="0" smtClean="0"/>
              <a:t>не </a:t>
            </a:r>
            <a:r>
              <a:rPr lang="ru-RU" dirty="0"/>
              <a:t>позднее 31 </a:t>
            </a:r>
            <a:r>
              <a:rPr lang="ru-RU" dirty="0" smtClean="0"/>
              <a:t>декабря</a:t>
            </a:r>
            <a:endParaRPr lang="ru-RU" dirty="0"/>
          </a:p>
          <a:p>
            <a:r>
              <a:rPr lang="ru-RU" dirty="0" smtClean="0"/>
              <a:t>Вновь </a:t>
            </a:r>
            <a:r>
              <a:rPr lang="ru-RU" dirty="0"/>
              <a:t>созданная организация и вновь зарегистрированный </a:t>
            </a:r>
            <a:r>
              <a:rPr lang="ru-RU" dirty="0" smtClean="0"/>
              <a:t>ИП уведомляет </a:t>
            </a:r>
            <a:r>
              <a:rPr lang="ru-RU" dirty="0"/>
              <a:t>о переходе на уплату </a:t>
            </a:r>
            <a:r>
              <a:rPr lang="ru-RU" dirty="0" smtClean="0"/>
              <a:t>ЕСХН не </a:t>
            </a:r>
            <a:r>
              <a:rPr lang="ru-RU" dirty="0"/>
              <a:t>позднее 30 календарных дней с даты постановки на учет в налоговом </a:t>
            </a:r>
            <a:r>
              <a:rPr lang="ru-RU" dirty="0" smtClean="0"/>
              <a:t>органе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96044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5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312</TotalTime>
  <Words>1534</Words>
  <Application>Microsoft Office PowerPoint</Application>
  <PresentationFormat>Экран (4:3)</PresentationFormat>
  <Paragraphs>191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Остин</vt:lpstr>
      <vt:lpstr>Особенности ведения бухгалтерского учета в сельском хозяйстве </vt:lpstr>
      <vt:lpstr>Знакомство</vt:lpstr>
      <vt:lpstr>Презентация PowerPoint</vt:lpstr>
      <vt:lpstr>Презентация PowerPoint</vt:lpstr>
      <vt:lpstr>Крестьянское (фермерское) хозяйство </vt:lpstr>
      <vt:lpstr>Имущество КФХ</vt:lpstr>
      <vt:lpstr>Системы налогообложения</vt:lpstr>
      <vt:lpstr>Право на ЕСХН</vt:lpstr>
      <vt:lpstr>Начало и прекращение применения ЕСХН</vt:lpstr>
      <vt:lpstr>ЕСХН</vt:lpstr>
      <vt:lpstr>НДС при ЕСХН</vt:lpstr>
      <vt:lpstr>УВЕДОМЛЕНИЕ</vt:lpstr>
      <vt:lpstr>Бухучёт в СХ</vt:lpstr>
      <vt:lpstr>Земля в СХ</vt:lpstr>
      <vt:lpstr>Сезонность и затраты</vt:lpstr>
      <vt:lpstr>Сезонность и работники</vt:lpstr>
      <vt:lpstr>Сезонность и амортизация ОС</vt:lpstr>
      <vt:lpstr>Консервация ОС</vt:lpstr>
      <vt:lpstr>Производственные циклы</vt:lpstr>
      <vt:lpstr>Внутрихозяйственный оборот</vt:lpstr>
      <vt:lpstr>Маркировка</vt:lpstr>
      <vt:lpstr>Подведём итоги</vt:lpstr>
    </vt:vector>
  </TitlesOfParts>
  <Company>ЮЭС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Sergyi</dc:creator>
  <cp:lastModifiedBy>Sergyi</cp:lastModifiedBy>
  <cp:revision>39</cp:revision>
  <dcterms:created xsi:type="dcterms:W3CDTF">2021-11-28T05:13:55Z</dcterms:created>
  <dcterms:modified xsi:type="dcterms:W3CDTF">2021-11-29T08:50:07Z</dcterms:modified>
</cp:coreProperties>
</file>