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0" autoAdjust="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3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9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8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7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D52E-6903-4DFA-90A1-C9976DFB86FC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AD3C-1628-4621-88C2-A021201E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ВЕТЕРИНАРНЫЕ ПРАВИЛА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560840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Bahnschrift Light Condensed" pitchFamily="34" charset="0"/>
              </a:rPr>
              <a:t>Содержания сельскохозяйственных животных</a:t>
            </a:r>
            <a:endParaRPr lang="ru-RU" sz="2800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773" y="-1467544"/>
            <a:ext cx="12780912" cy="909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обработка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42861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Дезинсекция, </a:t>
            </a:r>
            <a:r>
              <a:rPr lang="ru-RU" dirty="0" err="1">
                <a:solidFill>
                  <a:srgbClr val="FF0000"/>
                </a:solidFill>
              </a:rPr>
              <a:t>дезакаризация</a:t>
            </a:r>
            <a:r>
              <a:rPr lang="ru-RU" dirty="0">
                <a:solidFill>
                  <a:srgbClr val="FF0000"/>
                </a:solidFill>
              </a:rPr>
              <a:t> и дератизация</a:t>
            </a:r>
            <a:r>
              <a:rPr lang="ru-RU" dirty="0"/>
              <a:t> животноводческих помещений </a:t>
            </a:r>
            <a:r>
              <a:rPr lang="ru-RU" dirty="0" smtClean="0"/>
              <a:t>проводиться </a:t>
            </a:r>
            <a:r>
              <a:rPr lang="ru-RU" dirty="0"/>
              <a:t>не реже 1 раза в год,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при визуальном обнаружении насекомых, клещей, грызунов либо выявлении следов их пребывания (покусов, помета).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548880" cy="2429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8432" y="1772816"/>
            <a:ext cx="5191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Стены, перегородки, покрытия животноводческих </a:t>
            </a:r>
            <a:endParaRPr lang="ru-RU" dirty="0" smtClean="0"/>
          </a:p>
          <a:p>
            <a:r>
              <a:rPr lang="ru-RU" dirty="0" smtClean="0"/>
              <a:t>помещений в </a:t>
            </a:r>
            <a:r>
              <a:rPr lang="ru-RU" dirty="0"/>
              <a:t>Хозяйствах должны быть </a:t>
            </a:r>
            <a:endParaRPr lang="ru-RU" dirty="0" smtClean="0"/>
          </a:p>
          <a:p>
            <a:r>
              <a:rPr lang="ru-RU" dirty="0" smtClean="0"/>
              <a:t>устойчивыми </a:t>
            </a:r>
            <a:r>
              <a:rPr lang="ru-RU" dirty="0"/>
              <a:t>к воздействию </a:t>
            </a:r>
            <a:endParaRPr lang="ru-RU" dirty="0" smtClean="0"/>
          </a:p>
          <a:p>
            <a:r>
              <a:rPr lang="ru-RU" dirty="0" smtClean="0"/>
              <a:t>дезинфицирующих </a:t>
            </a:r>
            <a:r>
              <a:rPr lang="ru-RU" dirty="0"/>
              <a:t>веществ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0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773" y="-1467544"/>
            <a:ext cx="12780912" cy="909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обработка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42861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Дезинсекция, </a:t>
            </a:r>
            <a:r>
              <a:rPr lang="ru-RU" dirty="0" err="1">
                <a:solidFill>
                  <a:srgbClr val="FF0000"/>
                </a:solidFill>
              </a:rPr>
              <a:t>дезакаризация</a:t>
            </a:r>
            <a:r>
              <a:rPr lang="ru-RU" dirty="0">
                <a:solidFill>
                  <a:srgbClr val="FF0000"/>
                </a:solidFill>
              </a:rPr>
              <a:t> и дератизация</a:t>
            </a:r>
            <a:r>
              <a:rPr lang="ru-RU" dirty="0"/>
              <a:t> животноводческих помещений </a:t>
            </a:r>
            <a:r>
              <a:rPr lang="ru-RU" dirty="0" smtClean="0"/>
              <a:t>проводиться </a:t>
            </a:r>
            <a:r>
              <a:rPr lang="ru-RU" dirty="0"/>
              <a:t>не реже 1 раза в год,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при визуальном обнаружении насекомых, клещей, грызунов либо выявлении следов их пребывания (покусов, помета).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548880" cy="2429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8432" y="1772816"/>
            <a:ext cx="5191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Стены, перегородки, покрытия животноводческих </a:t>
            </a:r>
            <a:endParaRPr lang="ru-RU" dirty="0" smtClean="0"/>
          </a:p>
          <a:p>
            <a:r>
              <a:rPr lang="ru-RU" dirty="0" smtClean="0"/>
              <a:t>помещений в </a:t>
            </a:r>
            <a:r>
              <a:rPr lang="ru-RU" dirty="0"/>
              <a:t>Хозяйствах должны быть </a:t>
            </a:r>
            <a:endParaRPr lang="ru-RU" dirty="0" smtClean="0"/>
          </a:p>
          <a:p>
            <a:r>
              <a:rPr lang="ru-RU" dirty="0" smtClean="0"/>
              <a:t>устойчивыми </a:t>
            </a:r>
            <a:r>
              <a:rPr lang="ru-RU" dirty="0"/>
              <a:t>к воздействию </a:t>
            </a:r>
            <a:endParaRPr lang="ru-RU" dirty="0" smtClean="0"/>
          </a:p>
          <a:p>
            <a:r>
              <a:rPr lang="ru-RU" dirty="0" smtClean="0"/>
              <a:t>дезинфицирующих </a:t>
            </a:r>
            <a:r>
              <a:rPr lang="ru-RU" dirty="0"/>
              <a:t>веществ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0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773" y="-1467544"/>
            <a:ext cx="12780912" cy="909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одежда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553" y="191683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посещении животноводческих помещений </a:t>
            </a:r>
            <a:r>
              <a:rPr lang="ru-RU" dirty="0" smtClean="0"/>
              <a:t>необходимо </a:t>
            </a:r>
            <a:r>
              <a:rPr lang="ru-RU" dirty="0"/>
              <a:t>использовать </a:t>
            </a:r>
            <a:r>
              <a:rPr lang="ru-RU" dirty="0">
                <a:solidFill>
                  <a:srgbClr val="FF0000"/>
                </a:solidFill>
              </a:rPr>
              <a:t>продезинфицированную рабочую одежду и обувь</a:t>
            </a:r>
            <a:r>
              <a:rPr lang="ru-RU" dirty="0"/>
              <a:t>. Выходить в рабочей одежде и обуви за пределы территории Хозяйств запрещается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9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8467"/>
            <a:ext cx="10316781" cy="686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животноводства -ППЖ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123645"/>
            <a:ext cx="799257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побочные продукты животноводства - вещества, образуемые при содержании </a:t>
            </a:r>
          </a:p>
          <a:p>
            <a:r>
              <a:rPr lang="ru-RU" dirty="0" smtClean="0"/>
              <a:t>сельскохозяйственных животных, включая навоз, помет, подстилку, стоки, </a:t>
            </a:r>
          </a:p>
          <a:p>
            <a:r>
              <a:rPr lang="ru-RU" dirty="0" smtClean="0"/>
              <a:t>и используемые в сельскохозяйственном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29218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животноводства -ППЖ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7620000" cy="542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087869"/>
            <a:ext cx="6596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Подать уведомление в </a:t>
            </a:r>
            <a:r>
              <a:rPr lang="ru-RU" sz="2000" dirty="0" err="1" smtClean="0"/>
              <a:t>Россельхознадзор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в отношении земель сельскохозяйственного назначения</a:t>
            </a:r>
            <a:r>
              <a:rPr lang="ru-RU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770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животноводства -ППЖ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7620000" cy="542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089472"/>
            <a:ext cx="88939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Хозяйствах должны быть созданы условия для обеззараживания навоза. </a:t>
            </a:r>
            <a:endParaRPr lang="ru-RU" sz="2000" dirty="0" smtClean="0"/>
          </a:p>
          <a:p>
            <a:r>
              <a:rPr lang="ru-RU" sz="2000" dirty="0" smtClean="0"/>
              <a:t>Навоз </a:t>
            </a:r>
            <a:r>
              <a:rPr lang="ru-RU" sz="2000" dirty="0"/>
              <a:t>в Хозяйствах необходимо убирать и складировать на навозохранилищах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(или) площадках для хранения и биотермического обеззараживания навоза, </a:t>
            </a:r>
            <a:endParaRPr lang="ru-RU" sz="2000" dirty="0" smtClean="0"/>
          </a:p>
          <a:p>
            <a:r>
              <a:rPr lang="ru-RU" sz="2000" dirty="0" smtClean="0"/>
              <a:t>расположенных </a:t>
            </a:r>
            <a:r>
              <a:rPr lang="ru-RU" sz="2000" dirty="0">
                <a:solidFill>
                  <a:srgbClr val="FF0000"/>
                </a:solidFill>
              </a:rPr>
              <a:t>на территории Хозяйства </a:t>
            </a:r>
            <a:r>
              <a:rPr lang="ru-RU" sz="2000" dirty="0"/>
              <a:t>вне здания,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котором содержится КРС.</a:t>
            </a:r>
          </a:p>
        </p:txBody>
      </p:sp>
    </p:spTree>
    <p:extLst>
      <p:ext uri="{BB962C8B-B14F-4D97-AF65-F5344CB8AC3E}">
        <p14:creationId xmlns:p14="http://schemas.microsoft.com/office/powerpoint/2010/main" val="115711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животноводства -ППЖ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7620000" cy="542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089472"/>
            <a:ext cx="889391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Хозяйствах должны быть созданы условия для обеззараживания навоза. </a:t>
            </a:r>
            <a:endParaRPr lang="ru-RU" sz="2000" dirty="0" smtClean="0"/>
          </a:p>
          <a:p>
            <a:r>
              <a:rPr lang="ru-RU" sz="2000" dirty="0" smtClean="0"/>
              <a:t>Навоз </a:t>
            </a:r>
            <a:r>
              <a:rPr lang="ru-RU" sz="2000" dirty="0"/>
              <a:t>в Хозяйствах необходимо убирать и складировать на навозохранилищах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(или) площадках для хранения и биотермического обеззараживания навоза, </a:t>
            </a:r>
            <a:endParaRPr lang="ru-RU" sz="2000" dirty="0" smtClean="0"/>
          </a:p>
          <a:p>
            <a:r>
              <a:rPr lang="ru-RU" sz="2000" dirty="0" smtClean="0"/>
              <a:t>расположенных </a:t>
            </a:r>
            <a:r>
              <a:rPr lang="ru-RU" sz="2000" dirty="0">
                <a:solidFill>
                  <a:srgbClr val="FF0000"/>
                </a:solidFill>
              </a:rPr>
              <a:t>на территории Хозяйства </a:t>
            </a:r>
            <a:r>
              <a:rPr lang="ru-RU" sz="2000" dirty="0"/>
              <a:t>вне здания,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котором содержится КРС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Хранение побочных продуктов животноводства до их обработки, </a:t>
            </a:r>
            <a:endParaRPr lang="ru-RU" sz="2000" dirty="0" smtClean="0"/>
          </a:p>
          <a:p>
            <a:r>
              <a:rPr lang="ru-RU" sz="2000" dirty="0" smtClean="0"/>
              <a:t>переработки </a:t>
            </a:r>
            <a:r>
              <a:rPr lang="ru-RU" sz="2000" dirty="0"/>
              <a:t>допускается только на специализированных площадках.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869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</a:t>
            </a:r>
            <a:r>
              <a:rPr lang="ru-RU" sz="4900" dirty="0">
                <a:latin typeface="Bahnschrift Light Condensed" pitchFamily="34" charset="0"/>
              </a:rPr>
              <a:t>специализированные площадки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869160"/>
            <a:ext cx="78431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Хранение </a:t>
            </a:r>
            <a:r>
              <a:rPr lang="ru-RU" sz="2000" dirty="0"/>
              <a:t>необработанных, </a:t>
            </a:r>
            <a:r>
              <a:rPr lang="ru-RU" sz="2000" dirty="0" smtClean="0"/>
              <a:t>не переработанных </a:t>
            </a:r>
            <a:r>
              <a:rPr lang="ru-RU" sz="2000" dirty="0"/>
              <a:t>побочных продуктов </a:t>
            </a:r>
            <a:endParaRPr lang="ru-RU" sz="2000" dirty="0" smtClean="0"/>
          </a:p>
          <a:p>
            <a:r>
              <a:rPr lang="ru-RU" sz="2000" dirty="0" smtClean="0"/>
              <a:t>животноводства </a:t>
            </a:r>
            <a:r>
              <a:rPr lang="ru-RU" sz="2000" dirty="0"/>
              <a:t>допускается </a:t>
            </a:r>
            <a:r>
              <a:rPr lang="ru-RU" sz="2000" dirty="0">
                <a:solidFill>
                  <a:srgbClr val="FF0000"/>
                </a:solidFill>
              </a:rPr>
              <a:t>только на</a:t>
            </a:r>
            <a:r>
              <a:rPr lang="ru-RU" sz="2000" dirty="0"/>
              <a:t> специально оборудованных </a:t>
            </a:r>
            <a:endParaRPr lang="ru-RU" sz="2000" dirty="0" smtClean="0"/>
          </a:p>
          <a:p>
            <a:r>
              <a:rPr lang="ru-RU" sz="2000" dirty="0" smtClean="0"/>
              <a:t>сооружениях </a:t>
            </a:r>
            <a:r>
              <a:rPr lang="ru-RU" sz="2000" dirty="0"/>
              <a:t>и (или) местах, предназначенных </a:t>
            </a:r>
            <a:r>
              <a:rPr lang="ru-RU" sz="2000" dirty="0" smtClean="0"/>
              <a:t>для </a:t>
            </a:r>
            <a:r>
              <a:rPr lang="ru-RU" sz="2000" dirty="0"/>
              <a:t>хранения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(или) обработки, переработки побочных продуктов </a:t>
            </a:r>
            <a:endParaRPr lang="ru-RU" sz="2000" dirty="0" smtClean="0"/>
          </a:p>
          <a:p>
            <a:r>
              <a:rPr lang="ru-RU" sz="2000" dirty="0" smtClean="0"/>
              <a:t>животноводства</a:t>
            </a:r>
            <a:r>
              <a:rPr lang="ru-RU" sz="2000" dirty="0"/>
              <a:t>, </a:t>
            </a:r>
            <a:r>
              <a:rPr lang="ru-RU" sz="2000" dirty="0" smtClean="0"/>
              <a:t>в </a:t>
            </a:r>
            <a:r>
              <a:rPr lang="ru-RU" sz="2000" dirty="0"/>
              <a:t>том числе навозохранилищах, </a:t>
            </a:r>
            <a:r>
              <a:rPr lang="ru-RU" sz="2000" dirty="0" err="1" smtClean="0"/>
              <a:t>пометохранилищах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9" y="1885962"/>
            <a:ext cx="5688632" cy="29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</a:t>
            </a:r>
            <a:r>
              <a:rPr lang="ru-RU" sz="4900" dirty="0">
                <a:latin typeface="Bahnschrift Light Condensed" pitchFamily="34" charset="0"/>
              </a:rPr>
              <a:t>специализированные площадки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839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Специализированные площадки должны располагаться отдельно </a:t>
            </a:r>
            <a:endParaRPr lang="ru-RU" sz="2000" dirty="0" smtClean="0"/>
          </a:p>
          <a:p>
            <a:r>
              <a:rPr lang="ru-RU" sz="2000" dirty="0" smtClean="0"/>
              <a:t>от </a:t>
            </a:r>
            <a:r>
              <a:rPr lang="ru-RU" sz="2000" dirty="0"/>
              <a:t>объектов содержания сельскохозяйственных животных с подветренной </a:t>
            </a:r>
            <a:endParaRPr lang="ru-RU" sz="2000" dirty="0" smtClean="0"/>
          </a:p>
          <a:p>
            <a:r>
              <a:rPr lang="ru-RU" sz="2000" dirty="0" smtClean="0"/>
              <a:t>стороны </a:t>
            </a:r>
            <a:r>
              <a:rPr lang="ru-RU" sz="2000" dirty="0"/>
              <a:t>преобладающих направлений ветров по отношению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указанным объектам и ниже водозаборных сооружений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</a:t>
            </a:r>
            <a:r>
              <a:rPr lang="ru-RU" sz="4900" dirty="0">
                <a:latin typeface="Bahnschrift Light Condensed" pitchFamily="34" charset="0"/>
              </a:rPr>
              <a:t>специализированные площадки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6893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специализированные площадки должны иметь </a:t>
            </a:r>
            <a:r>
              <a:rPr lang="ru-RU" sz="2000" dirty="0">
                <a:solidFill>
                  <a:srgbClr val="FF0000"/>
                </a:solidFill>
              </a:rPr>
              <a:t>монолитные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бетонные</a:t>
            </a:r>
            <a:r>
              <a:rPr lang="ru-RU" sz="2000" dirty="0" smtClean="0"/>
              <a:t> </a:t>
            </a:r>
            <a:r>
              <a:rPr lang="ru-RU" sz="2000" dirty="0"/>
              <a:t>или </a:t>
            </a:r>
            <a:r>
              <a:rPr lang="ru-RU" sz="2000" dirty="0">
                <a:solidFill>
                  <a:srgbClr val="FF0000"/>
                </a:solidFill>
              </a:rPr>
              <a:t>герметично сваренные пленочные покрытия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либо </a:t>
            </a:r>
            <a:r>
              <a:rPr lang="ru-RU" sz="2000" dirty="0"/>
              <a:t>иметь в основании глиняную подушку толщиной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менее 20 сантиметров.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3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40952" cy="1062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2200" y="0"/>
            <a:ext cx="252028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ВЕТЕРИНАРНЫЕ ПРАВИЛА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48680"/>
            <a:ext cx="2664296" cy="432048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Bahnschrift Light Condensed" pitchFamily="34" charset="0"/>
              </a:rPr>
              <a:t>Содержания сельскохозяйственных животных</a:t>
            </a:r>
            <a:endParaRPr lang="ru-RU" sz="1100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5517232"/>
            <a:ext cx="5544616" cy="3666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268760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Bahnschrift Light Condensed" pitchFamily="34" charset="0"/>
              </a:rPr>
              <a:t>Список НПА: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788" y="2058843"/>
            <a:ext cx="9810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приказ МСХ </a:t>
            </a:r>
            <a:r>
              <a:rPr lang="ru-RU" dirty="0" smtClean="0"/>
              <a:t>от 21.10.20 № </a:t>
            </a:r>
            <a:r>
              <a:rPr lang="ru-RU" dirty="0" smtClean="0">
                <a:solidFill>
                  <a:srgbClr val="FF0000"/>
                </a:solidFill>
              </a:rPr>
              <a:t>622 </a:t>
            </a:r>
            <a:r>
              <a:rPr lang="ru-RU" dirty="0" smtClean="0"/>
              <a:t>содержание крупного-рогатого скота в КФХ и ЛПХ</a:t>
            </a:r>
            <a:endParaRPr lang="ru-RU" dirty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приказ МСХ </a:t>
            </a:r>
            <a:r>
              <a:rPr lang="ru-RU" dirty="0" smtClean="0"/>
              <a:t>от 26.10.20 № </a:t>
            </a:r>
            <a:r>
              <a:rPr lang="ru-RU" dirty="0" smtClean="0">
                <a:solidFill>
                  <a:srgbClr val="FF0000"/>
                </a:solidFill>
              </a:rPr>
              <a:t>626 </a:t>
            </a:r>
            <a:r>
              <a:rPr lang="ru-RU" dirty="0" smtClean="0"/>
              <a:t>биологических отходов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Федеральный закон </a:t>
            </a:r>
            <a:r>
              <a:rPr lang="ru-RU" dirty="0" smtClean="0"/>
              <a:t>от 14.07. 22 № </a:t>
            </a:r>
            <a:r>
              <a:rPr lang="ru-RU" dirty="0" smtClean="0">
                <a:solidFill>
                  <a:srgbClr val="FF0000"/>
                </a:solidFill>
              </a:rPr>
              <a:t>248-ФЗ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ППЖ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Постановление Правительства РФ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31.10.2022 № </a:t>
            </a:r>
            <a:r>
              <a:rPr lang="ru-RU" dirty="0" smtClean="0">
                <a:solidFill>
                  <a:srgbClr val="FF0000"/>
                </a:solidFill>
              </a:rPr>
              <a:t>1940</a:t>
            </a:r>
          </a:p>
          <a:p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34955"/>
            <a:ext cx="459655" cy="43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0" y="1949925"/>
            <a:ext cx="505797" cy="505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2" y="4509120"/>
            <a:ext cx="562372" cy="5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0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5616623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побочные продукты </a:t>
            </a:r>
            <a:r>
              <a:rPr lang="ru-RU" sz="4900" dirty="0">
                <a:latin typeface="Bahnschrift Light Condensed" pitchFamily="34" charset="0"/>
              </a:rPr>
              <a:t>специализированные площадки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bg1"/>
                </a:solidFill>
                <a:latin typeface="Bahnschrift Light Condensed" pitchFamily="34" charset="0"/>
              </a:rPr>
              <a:t>ППЖ</a:t>
            </a:r>
            <a:endParaRPr lang="ru-RU" b="1" dirty="0">
              <a:solidFill>
                <a:schemeClr val="bg1"/>
              </a:solidFill>
              <a:latin typeface="Bahnschrift Ligh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325" y="2884402"/>
            <a:ext cx="8393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Специализированные площадки с боковых сторон должны иметь бортики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канавки для стока избыточной влаги.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149080"/>
            <a:ext cx="86265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Способами </a:t>
            </a:r>
            <a:r>
              <a:rPr lang="ru-RU" sz="2000" dirty="0"/>
              <a:t>обработки и переработки побочных продуктов животноводства </a:t>
            </a:r>
            <a:endParaRPr lang="en-US" sz="2000" dirty="0" smtClean="0"/>
          </a:p>
          <a:p>
            <a:r>
              <a:rPr lang="ru-RU" sz="2000" dirty="0" smtClean="0"/>
              <a:t>являются </a:t>
            </a:r>
            <a:r>
              <a:rPr lang="ru-RU" sz="2000" dirty="0"/>
              <a:t>накопление и выдерживание стоков или осветленных фракций </a:t>
            </a:r>
            <a:endParaRPr lang="en-US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специализированных площадках, и (или) компостирование твердых </a:t>
            </a:r>
            <a:endParaRPr lang="en-US" sz="2000" dirty="0" smtClean="0"/>
          </a:p>
          <a:p>
            <a:r>
              <a:rPr lang="ru-RU" sz="2000" dirty="0" smtClean="0"/>
              <a:t>фракций</a:t>
            </a:r>
            <a:r>
              <a:rPr lang="ru-RU" sz="2000" dirty="0"/>
              <a:t>, в том числе в виде глубокой несменяемой подстилки, </a:t>
            </a:r>
            <a:endParaRPr lang="en-US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(или) их переработка с применением химических </a:t>
            </a:r>
            <a:r>
              <a:rPr lang="ru-RU" sz="2000" dirty="0" smtClean="0"/>
              <a:t>и </a:t>
            </a:r>
            <a:r>
              <a:rPr lang="ru-RU" sz="2000" dirty="0"/>
              <a:t>(или) </a:t>
            </a:r>
            <a:endParaRPr lang="en-US" sz="2000" dirty="0" smtClean="0"/>
          </a:p>
          <a:p>
            <a:r>
              <a:rPr lang="ru-RU" sz="2000" dirty="0" smtClean="0"/>
              <a:t>биологических </a:t>
            </a:r>
            <a:r>
              <a:rPr lang="ru-RU" sz="2000" dirty="0"/>
              <a:t>препаратов или добавок на специализированных площадках.</a:t>
            </a:r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" y="1463080"/>
            <a:ext cx="4350893" cy="27363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920" y="545406"/>
            <a:ext cx="7772400" cy="1031428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обработк</a:t>
            </a:r>
            <a:r>
              <a:rPr lang="ru-RU" dirty="0">
                <a:latin typeface="Bahnschrift Light Condensed" pitchFamily="34" charset="0"/>
              </a:rPr>
              <a:t>а</a:t>
            </a:r>
            <a:r>
              <a:rPr lang="ru-RU" dirty="0" smtClean="0">
                <a:latin typeface="Bahnschrift Light Condensed" pitchFamily="34" charset="0"/>
              </a:rPr>
              <a:t> </a:t>
            </a:r>
            <a:r>
              <a:rPr lang="ru-RU" dirty="0">
                <a:latin typeface="Bahnschrift Light Condensed" pitchFamily="34" charset="0"/>
              </a:rPr>
              <a:t>и </a:t>
            </a:r>
            <a:r>
              <a:rPr lang="ru-RU" dirty="0" smtClean="0">
                <a:latin typeface="Bahnschrift Light Condensed" pitchFamily="34" charset="0"/>
              </a:rPr>
              <a:t>переработка</a:t>
            </a:r>
            <a:endParaRPr lang="ru-RU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7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267" y="5157192"/>
            <a:ext cx="72410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Наличие </a:t>
            </a:r>
            <a:r>
              <a:rPr lang="ru-RU" sz="2000" dirty="0"/>
              <a:t>патогенных и болезнетворных микроорганизмов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паразитов не допускается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одержание </a:t>
            </a:r>
            <a:r>
              <a:rPr lang="ru-RU" sz="2000" dirty="0"/>
              <a:t>токсичных элементов, пестицидов в обработанных </a:t>
            </a:r>
            <a:endParaRPr lang="ru-RU" sz="2000" dirty="0" smtClean="0"/>
          </a:p>
          <a:p>
            <a:r>
              <a:rPr lang="ru-RU" sz="2000" dirty="0" smtClean="0"/>
              <a:t>ППЖ</a:t>
            </a:r>
            <a:r>
              <a:rPr lang="ru-RU" sz="2000" dirty="0"/>
              <a:t> </a:t>
            </a:r>
            <a:r>
              <a:rPr lang="ru-RU" sz="2000" dirty="0" smtClean="0"/>
              <a:t>не </a:t>
            </a:r>
            <a:r>
              <a:rPr lang="ru-RU" sz="2000" dirty="0"/>
              <a:t>должно превышать нормативы</a:t>
            </a:r>
          </a:p>
          <a:p>
            <a:endParaRPr lang="ru-RU" sz="2000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921" y="597744"/>
            <a:ext cx="4816152" cy="10314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itchFamily="34" charset="0"/>
              </a:rPr>
              <a:t>исследования ППЖ</a:t>
            </a:r>
            <a:br>
              <a:rPr lang="ru-RU" dirty="0" smtClean="0">
                <a:latin typeface="Bahnschrift Light Condensed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Bahnschrift Light Condensed" pitchFamily="34" charset="0"/>
              </a:rPr>
              <a:t>в </a:t>
            </a:r>
            <a:r>
              <a:rPr lang="ru-RU" sz="2700" dirty="0">
                <a:solidFill>
                  <a:srgbClr val="FF0000"/>
                </a:solidFill>
                <a:latin typeface="Bahnschrift Light Condensed" pitchFamily="34" charset="0"/>
              </a:rPr>
              <a:t>аккредитованной </a:t>
            </a:r>
            <a:r>
              <a:rPr lang="ru-RU" sz="2700" dirty="0" smtClean="0">
                <a:solidFill>
                  <a:srgbClr val="FF0000"/>
                </a:solidFill>
                <a:latin typeface="Bahnschrift Light Condensed" pitchFamily="34" charset="0"/>
              </a:rPr>
              <a:t>лаборатории</a:t>
            </a:r>
            <a:endParaRPr lang="ru-RU" sz="2700" dirty="0">
              <a:solidFill>
                <a:srgbClr val="FF0000"/>
              </a:solidFill>
              <a:latin typeface="Bahnschrift Ligh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1700808"/>
            <a:ext cx="486054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6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333661"/>
            <a:ext cx="79087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 территории объекта содержания сельскохозяйственных животных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допускается пересечение дорог и проездов, используемых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перемещения </a:t>
            </a:r>
            <a:r>
              <a:rPr lang="ru-RU" sz="2000" dirty="0">
                <a:solidFill>
                  <a:srgbClr val="FF0000"/>
                </a:solidFill>
              </a:rPr>
              <a:t>необработанных, </a:t>
            </a:r>
            <a:r>
              <a:rPr lang="ru-RU" sz="2000" dirty="0" err="1">
                <a:solidFill>
                  <a:srgbClr val="FF0000"/>
                </a:solidFill>
              </a:rPr>
              <a:t>непереработанных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ППЖ</a:t>
            </a:r>
            <a:r>
              <a:rPr lang="ru-RU" sz="2000" dirty="0" smtClean="0"/>
              <a:t>, </a:t>
            </a:r>
            <a:r>
              <a:rPr lang="ru-RU" sz="2000" dirty="0"/>
              <a:t>с дорогами и проездами, </a:t>
            </a:r>
            <a:r>
              <a:rPr lang="ru-RU" sz="2000" dirty="0" smtClean="0"/>
              <a:t>используемыми </a:t>
            </a:r>
            <a:r>
              <a:rPr lang="ru-RU" sz="2000" dirty="0"/>
              <a:t>для перемещения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движения) животных, продукции </a:t>
            </a:r>
            <a:r>
              <a:rPr lang="ru-RU" sz="2000" dirty="0" smtClean="0"/>
              <a:t>животного </a:t>
            </a:r>
            <a:r>
              <a:rPr lang="ru-RU" sz="2000" dirty="0"/>
              <a:t>происхождения, </a:t>
            </a:r>
            <a:r>
              <a:rPr lang="ru-RU" sz="2000" dirty="0" smtClean="0"/>
              <a:t>кормов.</a:t>
            </a:r>
            <a:endParaRPr lang="ru-RU" sz="2000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65477"/>
            <a:ext cx="4816152" cy="1031428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Light Condensed" pitchFamily="34" charset="0"/>
              </a:rPr>
              <a:t>п</a:t>
            </a:r>
            <a:r>
              <a:rPr lang="ru-RU" dirty="0" smtClean="0">
                <a:latin typeface="Bahnschrift Light Condensed" pitchFamily="34" charset="0"/>
              </a:rPr>
              <a:t>ересечение дорог</a:t>
            </a:r>
            <a:endParaRPr lang="ru-RU" sz="2700" dirty="0">
              <a:solidFill>
                <a:srgbClr val="FF0000"/>
              </a:solidFill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5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65477"/>
            <a:ext cx="7992888" cy="10314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Light Condensed" pitchFamily="34" charset="0"/>
              </a:rPr>
              <a:t>Биологические отходы</a:t>
            </a:r>
            <a:endParaRPr lang="ru-RU" sz="2700" dirty="0">
              <a:solidFill>
                <a:srgbClr val="FF0000"/>
              </a:solidFill>
              <a:latin typeface="Bahnschrift Light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013176"/>
            <a:ext cx="752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Биологическими </a:t>
            </a:r>
            <a:r>
              <a:rPr lang="ru-RU" dirty="0"/>
              <a:t>отходами являются трупы животных и птиц, </a:t>
            </a:r>
            <a:endParaRPr lang="ru-RU" dirty="0" smtClean="0"/>
          </a:p>
          <a:p>
            <a:r>
              <a:rPr lang="ru-RU" dirty="0" smtClean="0"/>
              <a:t>абортированные </a:t>
            </a:r>
            <a:r>
              <a:rPr lang="ru-RU" dirty="0"/>
              <a:t>и мертворожденные плоды, ветеринарные </a:t>
            </a:r>
            <a:r>
              <a:rPr lang="ru-RU" dirty="0" err="1"/>
              <a:t>конфискаты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другие </a:t>
            </a:r>
            <a:r>
              <a:rPr lang="ru-RU" dirty="0"/>
              <a:t>отходы, непригодные в пищу людям и на корм животным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6932"/>
            <a:ext cx="5702858" cy="32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65477"/>
            <a:ext cx="7992888" cy="10314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Light Condensed" pitchFamily="34" charset="0"/>
              </a:rPr>
              <a:t>емкости для биологических отходов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944" y="2204864"/>
            <a:ext cx="66343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перемещение </a:t>
            </a:r>
            <a:r>
              <a:rPr lang="ru-RU" dirty="0"/>
              <a:t>биологических отходов к местам их хранения, </a:t>
            </a:r>
            <a:endParaRPr lang="ru-RU" dirty="0" smtClean="0"/>
          </a:p>
          <a:p>
            <a:r>
              <a:rPr lang="ru-RU" dirty="0" smtClean="0"/>
              <a:t>переработки </a:t>
            </a:r>
            <a:r>
              <a:rPr lang="ru-RU" dirty="0"/>
              <a:t>или утилизации </a:t>
            </a:r>
            <a:endParaRPr lang="ru-RU" dirty="0" smtClean="0"/>
          </a:p>
          <a:p>
            <a:r>
              <a:rPr lang="ru-RU" dirty="0" smtClean="0"/>
              <a:t>должно </a:t>
            </a:r>
            <a:r>
              <a:rPr lang="ru-RU" dirty="0"/>
              <a:t>осуществляться в закрытых </a:t>
            </a:r>
            <a:r>
              <a:rPr lang="ru-RU" dirty="0" smtClean="0"/>
              <a:t>емкостях, </a:t>
            </a:r>
          </a:p>
          <a:p>
            <a:r>
              <a:rPr lang="ru-RU" dirty="0" smtClean="0"/>
              <a:t>воздействию </a:t>
            </a:r>
            <a:r>
              <a:rPr lang="ru-RU" dirty="0"/>
              <a:t>моющих и дезинфицирующих средств, </a:t>
            </a:r>
            <a:endParaRPr lang="ru-RU" dirty="0" smtClean="0"/>
          </a:p>
          <a:p>
            <a:r>
              <a:rPr lang="ru-RU" dirty="0" smtClean="0"/>
              <a:t>оснащенных </a:t>
            </a:r>
            <a:r>
              <a:rPr lang="ru-RU" dirty="0"/>
              <a:t>крышками или другими средствами защиты,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в одноразовых полиэтиленовых или пластиковых пакетах, </a:t>
            </a:r>
            <a:endParaRPr lang="ru-RU" dirty="0" smtClean="0"/>
          </a:p>
          <a:p>
            <a:r>
              <a:rPr lang="ru-RU" dirty="0" smtClean="0"/>
              <a:t>устойчивых </a:t>
            </a:r>
            <a:r>
              <a:rPr lang="ru-RU" dirty="0"/>
              <a:t>к </a:t>
            </a:r>
            <a:r>
              <a:rPr lang="ru-RU" dirty="0" smtClean="0"/>
              <a:t>прокалыванию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9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65477"/>
            <a:ext cx="7992888" cy="10314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Light Condensed" pitchFamily="34" charset="0"/>
              </a:rPr>
              <a:t>хранение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944" y="2204864"/>
            <a:ext cx="76359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хранение умеренно опасных биологических отходов в емкостях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биологических отходов, расположенных в холодильниках, </a:t>
            </a:r>
            <a:endParaRPr lang="ru-RU" dirty="0" smtClean="0"/>
          </a:p>
          <a:p>
            <a:r>
              <a:rPr lang="ru-RU" dirty="0" smtClean="0"/>
              <a:t>оборудованных </a:t>
            </a:r>
            <a:r>
              <a:rPr lang="ru-RU" dirty="0"/>
              <a:t>запирающими устройствами для предотвращения доступа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биологическим отходам посторонних лиц и животных и термометрами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термографами, </a:t>
            </a:r>
            <a:r>
              <a:rPr lang="ru-RU" dirty="0" err="1"/>
              <a:t>терморегистраторами</a:t>
            </a:r>
            <a:r>
              <a:rPr lang="ru-RU" dirty="0"/>
              <a:t>).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течение 12 часов с момента их образования может осуществляться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емкостях для биологических отходов в местах их образования 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учета положений, предусмотренных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8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403920" y="629072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65477"/>
            <a:ext cx="7992888" cy="10314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Light Condensed" pitchFamily="34" charset="0"/>
              </a:rPr>
              <a:t>утилизация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725" y="2204864"/>
            <a:ext cx="84673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Утилизация </a:t>
            </a:r>
            <a:r>
              <a:rPr lang="ru-RU" dirty="0"/>
              <a:t>умеренно опасных биологических отходов должна осуществляться </a:t>
            </a:r>
            <a:endParaRPr lang="ru-RU" dirty="0" smtClean="0"/>
          </a:p>
          <a:p>
            <a:r>
              <a:rPr lang="ru-RU" dirty="0" smtClean="0"/>
              <a:t>путем </a:t>
            </a:r>
            <a:r>
              <a:rPr lang="ru-RU" dirty="0"/>
              <a:t>сжигания в печах (крематорах, </a:t>
            </a:r>
            <a:r>
              <a:rPr lang="ru-RU" dirty="0" err="1"/>
              <a:t>инсинераторах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Утилизация </a:t>
            </a:r>
            <a:r>
              <a:rPr lang="ru-RU" dirty="0">
                <a:solidFill>
                  <a:srgbClr val="FF0000"/>
                </a:solidFill>
              </a:rPr>
              <a:t>особо опасных биологических отходов</a:t>
            </a:r>
            <a:r>
              <a:rPr lang="ru-RU" dirty="0"/>
              <a:t> должна осуществляться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наблюдением специалиста в области ветеринарии, </a:t>
            </a:r>
            <a:endParaRPr lang="ru-RU" dirty="0" smtClean="0"/>
          </a:p>
          <a:p>
            <a:r>
              <a:rPr lang="ru-RU" dirty="0" smtClean="0"/>
              <a:t>являющегося </a:t>
            </a:r>
            <a:r>
              <a:rPr lang="ru-RU" dirty="0"/>
              <a:t>уполномоченным лицом органов и организаций, </a:t>
            </a:r>
            <a:endParaRPr lang="ru-RU" dirty="0" smtClean="0"/>
          </a:p>
          <a:p>
            <a:r>
              <a:rPr lang="ru-RU" dirty="0" smtClean="0"/>
              <a:t>входящих </a:t>
            </a:r>
            <a:r>
              <a:rPr lang="ru-RU" dirty="0"/>
              <a:t>в систему Государственной ветеринарной службы Российской </a:t>
            </a:r>
            <a:r>
              <a:rPr lang="ru-RU" dirty="0" smtClean="0"/>
              <a:t>Федерации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7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827584" y="2420888"/>
            <a:ext cx="561662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Bahnschrift Light Condensed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453184"/>
            <a:ext cx="7992888" cy="10314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Bahnschrift Light Condensed" pitchFamily="34" charset="0"/>
              </a:rPr>
              <a:t>ВОПРОСЫ</a:t>
            </a:r>
            <a:endParaRPr lang="ru-RU" sz="60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40952" cy="1062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>
                <a:latin typeface="Bahnschrift Light Condensed" pitchFamily="34" charset="0"/>
              </a:rPr>
              <a:t>д</a:t>
            </a:r>
            <a:r>
              <a:rPr lang="ru-RU" dirty="0" smtClean="0">
                <a:latin typeface="Bahnschrift Light Condensed" pitchFamily="34" charset="0"/>
              </a:rPr>
              <a:t>езинфекционный барьер</a:t>
            </a:r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328592" cy="35523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0112" y="1340768"/>
            <a:ext cx="5642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Рекомендация: </a:t>
            </a:r>
          </a:p>
          <a:p>
            <a:r>
              <a:rPr lang="ru-RU" b="1" dirty="0" smtClean="0"/>
              <a:t>СП 289.1325800.2017 </a:t>
            </a:r>
          </a:p>
          <a:p>
            <a:r>
              <a:rPr lang="ru-RU" dirty="0" smtClean="0"/>
              <a:t>сооружения животноводческих, </a:t>
            </a:r>
          </a:p>
          <a:p>
            <a:r>
              <a:rPr lang="ru-RU" dirty="0" smtClean="0"/>
              <a:t>птицеводческих </a:t>
            </a:r>
          </a:p>
          <a:p>
            <a:r>
              <a:rPr lang="ru-RU" dirty="0" smtClean="0"/>
              <a:t>и звероводческих предприятий.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915461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дезинфицирующий раствор не должен замерзать при температуре ниже 0 </a:t>
            </a:r>
            <a:r>
              <a:rPr lang="en-US" sz="2000" dirty="0"/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71871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043608"/>
            <a:ext cx="13140952" cy="1062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ограждение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8305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ограждения, обеспечивающие недопущение проникновения </a:t>
            </a:r>
            <a:endParaRPr lang="ru-RU" sz="2400" dirty="0" smtClean="0"/>
          </a:p>
          <a:p>
            <a:r>
              <a:rPr lang="ru-RU" sz="2400" dirty="0" smtClean="0"/>
              <a:t>диких </a:t>
            </a:r>
            <a:r>
              <a:rPr lang="ru-RU" sz="2400" dirty="0"/>
              <a:t>животных </a:t>
            </a:r>
            <a:r>
              <a:rPr lang="ru-RU" sz="2400" dirty="0" smtClean="0"/>
              <a:t>(</a:t>
            </a:r>
            <a:r>
              <a:rPr lang="ru-RU" sz="2400" dirty="0"/>
              <a:t>за исключением птиц и мелких грызунов)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их территорию.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68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043608"/>
            <a:ext cx="13140952" cy="1062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err="1">
                <a:latin typeface="Bahnschrift Light Condensed" pitchFamily="34" charset="0"/>
              </a:rPr>
              <a:t>д</a:t>
            </a:r>
            <a:r>
              <a:rPr lang="ru-RU" dirty="0" err="1" smtClean="0">
                <a:latin typeface="Bahnschrift Light Condensed" pitchFamily="34" charset="0"/>
              </a:rPr>
              <a:t>ез</a:t>
            </a:r>
            <a:r>
              <a:rPr lang="ru-RU" dirty="0" smtClean="0">
                <a:latin typeface="Bahnschrift Light Condensed" pitchFamily="34" charset="0"/>
              </a:rPr>
              <a:t>. коврики</a:t>
            </a:r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989576" cy="3285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270" y="4806644"/>
            <a:ext cx="7631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входе в животноводческое помещение должны устанавливаться </a:t>
            </a:r>
            <a:endParaRPr lang="ru-RU" dirty="0" smtClean="0"/>
          </a:p>
          <a:p>
            <a:r>
              <a:rPr lang="ru-RU" dirty="0" smtClean="0"/>
              <a:t>дезинфекционные </a:t>
            </a:r>
            <a:r>
              <a:rPr lang="ru-RU" dirty="0"/>
              <a:t>коврики  </a:t>
            </a:r>
            <a:r>
              <a:rPr lang="ru-RU" dirty="0" smtClean="0"/>
              <a:t>(</a:t>
            </a:r>
            <a:r>
              <a:rPr lang="ru-RU" dirty="0"/>
              <a:t>кюветы), заполненные поролоном, опилками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другим материалом,  </a:t>
            </a:r>
            <a:r>
              <a:rPr lang="ru-RU" dirty="0" smtClean="0"/>
              <a:t>пропитанные </a:t>
            </a:r>
            <a:r>
              <a:rPr lang="ru-RU" dirty="0"/>
              <a:t>дезинфицирующими </a:t>
            </a:r>
            <a:r>
              <a:rPr lang="ru-RU" dirty="0" smtClean="0"/>
              <a:t>растворами, </a:t>
            </a:r>
          </a:p>
          <a:p>
            <a:r>
              <a:rPr lang="ru-RU" dirty="0" smtClean="0"/>
              <a:t>по </a:t>
            </a:r>
            <a:r>
              <a:rPr lang="ru-RU" dirty="0"/>
              <a:t>ширине прохода и длиной не менее 1 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42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043608"/>
            <a:ext cx="13140952" cy="1062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вентиляция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887" y="4346710"/>
            <a:ext cx="7399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Животноводческие помещения в Хозяйствах должны быть оборудованы </a:t>
            </a:r>
            <a:endParaRPr lang="ru-RU" dirty="0" smtClean="0"/>
          </a:p>
          <a:p>
            <a:r>
              <a:rPr lang="ru-RU" dirty="0" smtClean="0"/>
              <a:t>естественной </a:t>
            </a:r>
            <a:r>
              <a:rPr lang="ru-RU" dirty="0"/>
              <a:t>или принудительной вентиляцией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78" y="1266444"/>
            <a:ext cx="6012160" cy="28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4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043608"/>
            <a:ext cx="13140952" cy="1062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вентиляция</a:t>
            </a:r>
            <a:endParaRPr lang="ru-RU" dirty="0">
              <a:latin typeface="Bahnschrift Ligh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887" y="4346710"/>
            <a:ext cx="7399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Животноводческие помещения в Хозяйствах должны быть оборудованы </a:t>
            </a:r>
            <a:endParaRPr lang="ru-RU" dirty="0" smtClean="0"/>
          </a:p>
          <a:p>
            <a:r>
              <a:rPr lang="ru-RU" dirty="0" smtClean="0"/>
              <a:t>естественной </a:t>
            </a:r>
            <a:r>
              <a:rPr lang="ru-RU" dirty="0"/>
              <a:t>или принудительной вентиляцией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78" y="1266444"/>
            <a:ext cx="6012160" cy="28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043608"/>
            <a:ext cx="13140952" cy="1062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корм</a:t>
            </a:r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43" y="3382039"/>
            <a:ext cx="5184576" cy="3428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552203"/>
            <a:ext cx="92061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Хранение </a:t>
            </a:r>
            <a:r>
              <a:rPr lang="ru-RU" dirty="0">
                <a:solidFill>
                  <a:srgbClr val="FF0000"/>
                </a:solidFill>
              </a:rPr>
              <a:t>сена и соломы</a:t>
            </a:r>
            <a:r>
              <a:rPr lang="ru-RU" dirty="0"/>
              <a:t> </a:t>
            </a:r>
            <a:r>
              <a:rPr lang="ru-RU" dirty="0" smtClean="0"/>
              <a:t>должно </a:t>
            </a:r>
            <a:r>
              <a:rPr lang="ru-RU" dirty="0"/>
              <a:t>осуществляться в стогах, </a:t>
            </a:r>
            <a:r>
              <a:rPr lang="ru-RU" dirty="0" smtClean="0"/>
              <a:t>скирдах </a:t>
            </a:r>
            <a:r>
              <a:rPr lang="ru-RU" dirty="0"/>
              <a:t>или под </a:t>
            </a:r>
            <a:r>
              <a:rPr lang="ru-RU" dirty="0" smtClean="0"/>
              <a:t>навесами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сенажа </a:t>
            </a:r>
            <a:r>
              <a:rPr lang="ru-RU" dirty="0">
                <a:solidFill>
                  <a:srgbClr val="FF0000"/>
                </a:solidFill>
              </a:rPr>
              <a:t>и силоса </a:t>
            </a:r>
            <a:r>
              <a:rPr lang="ru-RU" dirty="0"/>
              <a:t>- в траншеях, ямах, курганах, рулонах, полимерных </a:t>
            </a:r>
            <a:r>
              <a:rPr lang="ru-RU" dirty="0" smtClean="0"/>
              <a:t>мешках, сооружениях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предназначенных для </a:t>
            </a:r>
            <a:r>
              <a:rPr lang="ru-RU" dirty="0"/>
              <a:t>предотвращения попадания влаги на сенаж и </a:t>
            </a:r>
            <a:r>
              <a:rPr lang="ru-RU" dirty="0" smtClean="0"/>
              <a:t>силос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комбикормов</a:t>
            </a:r>
            <a:r>
              <a:rPr lang="ru-RU" dirty="0" smtClean="0"/>
              <a:t> </a:t>
            </a:r>
            <a:r>
              <a:rPr lang="ru-RU" dirty="0"/>
              <a:t>- в хранилищах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691" y="4621103"/>
            <a:ext cx="2164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ВСД</a:t>
            </a:r>
            <a:r>
              <a:rPr lang="ru-RU" dirty="0" smtClean="0"/>
              <a:t> на комбикорма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773" y="-1467544"/>
            <a:ext cx="12780912" cy="909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5" y="6963423"/>
            <a:ext cx="5544616" cy="3666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616623" cy="864096"/>
          </a:xfrm>
        </p:spPr>
        <p:txBody>
          <a:bodyPr/>
          <a:lstStyle/>
          <a:p>
            <a:r>
              <a:rPr lang="ru-RU" dirty="0" smtClean="0">
                <a:latin typeface="Bahnschrift Light Condensed" pitchFamily="34" charset="0"/>
              </a:rPr>
              <a:t>поилки и кормушки</a:t>
            </a:r>
            <a:endParaRPr lang="ru-RU" dirty="0">
              <a:latin typeface="Bahnschrift Light Condense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8041"/>
            <a:ext cx="4268292" cy="2841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428610"/>
            <a:ext cx="4412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поения </a:t>
            </a:r>
            <a:r>
              <a:rPr lang="ru-RU" dirty="0" smtClean="0"/>
              <a:t>и </a:t>
            </a:r>
            <a:r>
              <a:rPr lang="ru-RU" dirty="0"/>
              <a:t>приготовления кормов </a:t>
            </a:r>
            <a:endParaRPr lang="ru-RU" dirty="0" smtClean="0"/>
          </a:p>
          <a:p>
            <a:r>
              <a:rPr lang="ru-RU" dirty="0" smtClean="0"/>
              <a:t>должна </a:t>
            </a:r>
            <a:r>
              <a:rPr lang="ru-RU" dirty="0"/>
              <a:t>использоваться питьевая вода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44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933</Words>
  <Application>Microsoft Office PowerPoint</Application>
  <PresentationFormat>Экран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ВЕТЕРИНАРНЫЕ ПРАВИЛА</vt:lpstr>
      <vt:lpstr>ВЕТЕРИНАРНЫЕ ПРАВИЛА</vt:lpstr>
      <vt:lpstr>дезинфекционный барьер</vt:lpstr>
      <vt:lpstr>ограждение</vt:lpstr>
      <vt:lpstr>дез. коврики</vt:lpstr>
      <vt:lpstr>вентиляция</vt:lpstr>
      <vt:lpstr>вентиляция</vt:lpstr>
      <vt:lpstr>корм</vt:lpstr>
      <vt:lpstr>поилки и кормушки</vt:lpstr>
      <vt:lpstr>обработка</vt:lpstr>
      <vt:lpstr>обработка</vt:lpstr>
      <vt:lpstr>одежда</vt:lpstr>
      <vt:lpstr>побочные продукты животноводства -ППЖ</vt:lpstr>
      <vt:lpstr>побочные продукты животноводства -ППЖ</vt:lpstr>
      <vt:lpstr>побочные продукты животноводства -ППЖ</vt:lpstr>
      <vt:lpstr>побочные продукты животноводства -ППЖ</vt:lpstr>
      <vt:lpstr>побочные продукты специализированные площадки ППЖ</vt:lpstr>
      <vt:lpstr>побочные продукты специализированные площадки ППЖ</vt:lpstr>
      <vt:lpstr>побочные продукты специализированные площадки ППЖ</vt:lpstr>
      <vt:lpstr>побочные продукты специализированные площадки ППЖ</vt:lpstr>
      <vt:lpstr>обработка и переработка</vt:lpstr>
      <vt:lpstr>исследования ППЖ в аккредитованной лаборатории</vt:lpstr>
      <vt:lpstr>пересечение дорог</vt:lpstr>
      <vt:lpstr>Биологические отходы</vt:lpstr>
      <vt:lpstr>емкости для биологических отходов</vt:lpstr>
      <vt:lpstr>хранение</vt:lpstr>
      <vt:lpstr>утилизация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ВЕТЕРИНАРНЫЕ ПРАВИЛА</dc:title>
  <dc:creator>Илья Светлов</dc:creator>
  <cp:lastModifiedBy>Илья Светлов</cp:lastModifiedBy>
  <cp:revision>16</cp:revision>
  <dcterms:created xsi:type="dcterms:W3CDTF">2024-11-24T23:12:44Z</dcterms:created>
  <dcterms:modified xsi:type="dcterms:W3CDTF">2024-11-25T02:19:19Z</dcterms:modified>
</cp:coreProperties>
</file>