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2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1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1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69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6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348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0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12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9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1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0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1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1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6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3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E6238D-6831-4D85-9EE7-8569C899FC95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D2204F-7910-4BAF-9AC7-9FAA1B524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0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C46F7-544D-4078-B777-FB147B803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873360"/>
            <a:ext cx="8001000" cy="231563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Обучающая презентация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 ФОРМИРОВАНИЮ, ЗАПОЛНЕНИЮ И ПОДАЧИ ЗАЯВКИ ДЛЯ УЧАСТИЯ В ОТБОРЕ</a:t>
            </a:r>
            <a:r>
              <a:rPr lang="ru-RU" sz="1800" b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ПОРТАЛЕ ПРЕДОСТАВЛЕНИЯ МЕР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ФИНАНСОВОЙ ГОСУДАРСТВЕННОЙ ПОДДЕРЖКИ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ГОСУДАРСТВЕННОЙ ИНТЕГРИРОВАННОЙ ИНФОРМАЦИОННОЙ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СИСТЕМЫ УПРАВЛЕНИЯ ОБЩЕСТВЕННЫМИ ФИНАНСАМИ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«ЭЛЕКТРОННЫЙ БЮДЖЕТ»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4C416C-7A54-4B78-8DD7-8DCE70321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8012" y="6163733"/>
            <a:ext cx="6400800" cy="57573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800" kern="1200" dirty="0">
                <a:solidFill>
                  <a:srgbClr val="663300"/>
                </a:solidFill>
                <a:effectLst/>
                <a:latin typeface="Century Gothic (Заголовки)"/>
                <a:ea typeface="Arial Black" panose="020B0A04020102020204" pitchFamily="34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Магаданской области</a:t>
            </a:r>
            <a:endParaRPr lang="ru-RU" sz="1800" dirty="0">
              <a:solidFill>
                <a:srgbClr val="663300"/>
              </a:solidFill>
              <a:effectLst/>
              <a:latin typeface="Century Gothic (Заголовки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BA06F7-C6BB-47E2-9B69-EF0D38A697C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7725" y="5698913"/>
            <a:ext cx="2990215" cy="46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AC4386-D8F4-4FEA-9294-E97CE9441A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6833" y="3531046"/>
            <a:ext cx="3644900" cy="23990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537F11-836D-44FB-A8BB-173C7872C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067" y="3793067"/>
            <a:ext cx="2352431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7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A50A2-2016-436C-B9DB-CE4FA32D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1" y="499532"/>
            <a:ext cx="6019800" cy="1562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none" dirty="0">
                <a:solidFill>
                  <a:srgbClr val="000000"/>
                </a:solidFill>
              </a:rPr>
              <a:t>Портал предусматривает вход от имени юридического лица, физического лица или ИП. Если учётная запись содержит несколько организаций и (или) ролей в этом случае необходимо выбрать роль и (или) организацию от имени которой предполагается работать на портале. После необходимо нажать на кнопку «войти».</a:t>
            </a:r>
            <a:endParaRPr lang="ru-RU" cap="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615B2B-3D13-4D02-9B38-05EC034BC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" y="2061632"/>
            <a:ext cx="3284835" cy="4081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11FB1D-8646-4FA8-8499-75E120F9BC6E}"/>
              </a:ext>
            </a:extLst>
          </p:cNvPr>
          <p:cNvSpPr txBox="1"/>
          <p:nvPr/>
        </p:nvSpPr>
        <p:spPr>
          <a:xfrm>
            <a:off x="6599767" y="808567"/>
            <a:ext cx="5012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Century Gothic (Основной текст)"/>
              </a:rPr>
              <a:t>По умолчанию при регистрации, если пользователем не был выбран профиль, выставляется «частное лицо».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Century Gothic (Основной текст)"/>
              </a:rPr>
              <a:t>Если авторизация пользователя произошла успешно после нажатия на кнопку «Войти» — откроется страница «Профиль» с заполненными полями, полученными из учётной записи пользователя на ЕПГУ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91329-A77D-4AE0-9759-6002C0AECE45}"/>
              </a:ext>
            </a:extLst>
          </p:cNvPr>
          <p:cNvSpPr txBox="1"/>
          <p:nvPr/>
        </p:nvSpPr>
        <p:spPr>
          <a:xfrm>
            <a:off x="4389967" y="2670770"/>
            <a:ext cx="760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В верхней строке прописано полное ФИО / наименование компании. С помощью поля «Выбрать профиль» можно менять профиль согласно профилям в учётной записи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4D46A1-E0EE-4CCB-92D0-9F8A6B8F9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567" y="3594100"/>
            <a:ext cx="6011333" cy="270510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38DBA3C-3D85-49D3-ABA6-AE15FBF3DFB4}"/>
              </a:ext>
            </a:extLst>
          </p:cNvPr>
          <p:cNvSpPr/>
          <p:nvPr/>
        </p:nvSpPr>
        <p:spPr>
          <a:xfrm>
            <a:off x="6256867" y="465666"/>
            <a:ext cx="5833533" cy="174413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1632397-8A59-4F70-923D-FA661D171793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9173634" y="2209799"/>
            <a:ext cx="0" cy="508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44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7B41B-0EF9-47C4-9C8C-A2FC65F5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349" y="307265"/>
            <a:ext cx="10430933" cy="52916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 (Основной текст)"/>
              </a:rPr>
              <a:t>Находим отбор на необходимую субсидию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1CCFBF-310C-4F2D-8E24-4F0C5FD25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33" y="1086542"/>
            <a:ext cx="4210751" cy="9800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754847-C497-4156-BE48-A6FE7EDA4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434"/>
          <a:stretch/>
        </p:blipFill>
        <p:spPr>
          <a:xfrm>
            <a:off x="467836" y="2425983"/>
            <a:ext cx="3948254" cy="34891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185A3D-5514-4E5D-A793-BBEE05700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386" y="1522029"/>
            <a:ext cx="1491382" cy="2340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720D64-1392-4412-A246-73B717338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438" y="2601519"/>
            <a:ext cx="7493229" cy="10919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4CBA38-6A80-4DEB-BB59-63CA880E04F5}"/>
              </a:ext>
            </a:extLst>
          </p:cNvPr>
          <p:cNvSpPr txBox="1"/>
          <p:nvPr/>
        </p:nvSpPr>
        <p:spPr>
          <a:xfrm>
            <a:off x="4783667" y="1430540"/>
            <a:ext cx="600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2. Справа на странице необходимо выбирать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3957D-8B60-4511-88CE-36C471B70AA8}"/>
              </a:ext>
            </a:extLst>
          </p:cNvPr>
          <p:cNvSpPr txBox="1"/>
          <p:nvPr/>
        </p:nvSpPr>
        <p:spPr>
          <a:xfrm>
            <a:off x="4783667" y="2077817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3. В строке «Организатор отбора» находим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3C511-B38F-4905-9DF2-A1B36FC8C453}"/>
              </a:ext>
            </a:extLst>
          </p:cNvPr>
          <p:cNvSpPr txBox="1"/>
          <p:nvPr/>
        </p:nvSpPr>
        <p:spPr>
          <a:xfrm>
            <a:off x="42333" y="1978259"/>
            <a:ext cx="59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1.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7BFB8B6-7E4A-4B9E-824D-07364DA1D3F1}"/>
              </a:ext>
            </a:extLst>
          </p:cNvPr>
          <p:cNvCxnSpPr>
            <a:cxnSpLocks/>
          </p:cNvCxnSpPr>
          <p:nvPr/>
        </p:nvCxnSpPr>
        <p:spPr>
          <a:xfrm flipV="1">
            <a:off x="384533" y="1964569"/>
            <a:ext cx="842433" cy="273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3DEF9DE-2B1A-49EB-88A0-42A5F2F2C197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339196" y="2501479"/>
            <a:ext cx="775153" cy="2843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A88F262-2AA5-4358-91DD-47ACA4D732A1}"/>
              </a:ext>
            </a:extLst>
          </p:cNvPr>
          <p:cNvCxnSpPr>
            <a:cxnSpLocks/>
          </p:cNvCxnSpPr>
          <p:nvPr/>
        </p:nvCxnSpPr>
        <p:spPr>
          <a:xfrm flipH="1">
            <a:off x="7644920" y="2309614"/>
            <a:ext cx="2390768" cy="1229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312785-35E8-4174-B023-27E9D2615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019" y="5369830"/>
            <a:ext cx="2204415" cy="11430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64BF312-041F-4F5E-93E5-71D49744772F}"/>
              </a:ext>
            </a:extLst>
          </p:cNvPr>
          <p:cNvSpPr txBox="1"/>
          <p:nvPr/>
        </p:nvSpPr>
        <p:spPr>
          <a:xfrm>
            <a:off x="5008033" y="5704863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5. Следующий шаг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BE13BA-8ACF-41AB-9BE8-7086F634EE39}"/>
              </a:ext>
            </a:extLst>
          </p:cNvPr>
          <p:cNvSpPr txBox="1"/>
          <p:nvPr/>
        </p:nvSpPr>
        <p:spPr>
          <a:xfrm>
            <a:off x="4893733" y="3890433"/>
            <a:ext cx="700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4. В выпавшем списке находим необходимый отбор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521696-2F62-4091-A5D2-7E7A760D0487}"/>
              </a:ext>
            </a:extLst>
          </p:cNvPr>
          <p:cNvSpPr txBox="1"/>
          <p:nvPr/>
        </p:nvSpPr>
        <p:spPr>
          <a:xfrm>
            <a:off x="4981238" y="4421972"/>
            <a:ext cx="3687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ВАЖНО! Внимательно прочитайте название отбора и убедитесь в правильности выбора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D0F3A5D-7879-4632-87AA-CEB0E4EC2006}"/>
              </a:ext>
            </a:extLst>
          </p:cNvPr>
          <p:cNvSpPr/>
          <p:nvPr/>
        </p:nvSpPr>
        <p:spPr>
          <a:xfrm>
            <a:off x="4751245" y="4321557"/>
            <a:ext cx="4054087" cy="1262848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658A5A84-5369-457C-900B-8B3DB40CBA1C}"/>
              </a:ext>
            </a:extLst>
          </p:cNvPr>
          <p:cNvCxnSpPr/>
          <p:nvPr/>
        </p:nvCxnSpPr>
        <p:spPr>
          <a:xfrm flipV="1">
            <a:off x="7366000" y="5757333"/>
            <a:ext cx="1553633" cy="143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04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82DA849-6D18-4B8A-BB20-E3E8D2043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2116" y="250983"/>
            <a:ext cx="4567767" cy="54186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ЗАПОЛНЕНИЕ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ЗАЯВКИ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36BCAB-0E36-4771-9DF7-58AAF9B11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3" t="12285" r="9729"/>
          <a:stretch/>
        </p:blipFill>
        <p:spPr>
          <a:xfrm>
            <a:off x="262466" y="1536390"/>
            <a:ext cx="6685678" cy="4643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60A0D-FA3D-4957-B7DE-09C39B5B98E8}"/>
              </a:ext>
            </a:extLst>
          </p:cNvPr>
          <p:cNvSpPr txBox="1"/>
          <p:nvPr/>
        </p:nvSpPr>
        <p:spPr>
          <a:xfrm>
            <a:off x="7124561" y="2067228"/>
            <a:ext cx="459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entury Gothic (Основной текст)"/>
              </a:rPr>
              <a:t>Обязательные для заполнения поля отмечены звёздочкой (*).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C02461-CD7A-46CA-9D52-3051B1174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561" y="3139740"/>
            <a:ext cx="4843071" cy="924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D2BF3D-D9E1-4128-9FBE-68EA67F86A8F}"/>
              </a:ext>
            </a:extLst>
          </p:cNvPr>
          <p:cNvSpPr txBox="1"/>
          <p:nvPr/>
        </p:nvSpPr>
        <p:spPr>
          <a:xfrm>
            <a:off x="1457185" y="914779"/>
            <a:ext cx="796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Заполнение заявки начинается сверху вниз по пунктам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628-F35A-49DA-8833-ABB45C5CC84B}"/>
              </a:ext>
            </a:extLst>
          </p:cNvPr>
          <p:cNvSpPr txBox="1"/>
          <p:nvPr/>
        </p:nvSpPr>
        <p:spPr>
          <a:xfrm>
            <a:off x="7086463" y="4405306"/>
            <a:ext cx="484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entury Gothic (Основной текст)"/>
              </a:rPr>
              <a:t>Большинство полей имеют подсказки, для того чтобы свернуть/ развернуть подсказку необходимо нажать на иконку «Вопрос»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E18A86-6943-4108-997B-D083D86DE4F1}"/>
              </a:ext>
            </a:extLst>
          </p:cNvPr>
          <p:cNvSpPr/>
          <p:nvPr/>
        </p:nvSpPr>
        <p:spPr>
          <a:xfrm>
            <a:off x="156634" y="2341033"/>
            <a:ext cx="1181100" cy="3158067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8A4FBB8-D8CF-4752-BD8A-F62059D20258}"/>
              </a:ext>
            </a:extLst>
          </p:cNvPr>
          <p:cNvCxnSpPr>
            <a:cxnSpLocks/>
          </p:cNvCxnSpPr>
          <p:nvPr/>
        </p:nvCxnSpPr>
        <p:spPr>
          <a:xfrm flipH="1">
            <a:off x="1214968" y="1269084"/>
            <a:ext cx="3845477" cy="1160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CA1B755-6141-4329-BDEF-4361CE5FCA84}"/>
              </a:ext>
            </a:extLst>
          </p:cNvPr>
          <p:cNvCxnSpPr>
            <a:cxnSpLocks/>
          </p:cNvCxnSpPr>
          <p:nvPr/>
        </p:nvCxnSpPr>
        <p:spPr>
          <a:xfrm flipH="1">
            <a:off x="7286008" y="2644541"/>
            <a:ext cx="944032" cy="564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EE70545-BD17-4140-8771-BC5D8B4A8031}"/>
              </a:ext>
            </a:extLst>
          </p:cNvPr>
          <p:cNvCxnSpPr/>
          <p:nvPr/>
        </p:nvCxnSpPr>
        <p:spPr>
          <a:xfrm flipH="1" flipV="1">
            <a:off x="8504767" y="3584806"/>
            <a:ext cx="537634" cy="876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6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03CCE0F-8D75-4978-AF06-77620F8C1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0833" y="71966"/>
            <a:ext cx="7493000" cy="419101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«О ПРОЕКТЕ»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FD519A-140F-4632-9A34-89E8322C9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82" b="-1"/>
          <a:stretch/>
        </p:blipFill>
        <p:spPr>
          <a:xfrm>
            <a:off x="504825" y="896286"/>
            <a:ext cx="4211108" cy="551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D1723D-FF6D-406F-B0E1-6AF6E62EC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084"/>
          <a:stretch/>
        </p:blipFill>
        <p:spPr>
          <a:xfrm>
            <a:off x="504824" y="2521670"/>
            <a:ext cx="4211109" cy="551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44A084-D6A9-4F16-B3AD-D18CB2ADA2C3}"/>
              </a:ext>
            </a:extLst>
          </p:cNvPr>
          <p:cNvSpPr txBox="1"/>
          <p:nvPr/>
        </p:nvSpPr>
        <p:spPr>
          <a:xfrm>
            <a:off x="5439834" y="941421"/>
            <a:ext cx="6509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Указываем наименование субсидии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600" u="sng" dirty="0">
                <a:solidFill>
                  <a:schemeClr val="bg1"/>
                </a:solidFill>
              </a:rPr>
              <a:t>Пример:</a:t>
            </a:r>
            <a:r>
              <a:rPr lang="ru-RU" sz="1600" dirty="0">
                <a:solidFill>
                  <a:schemeClr val="bg1"/>
                </a:solidFill>
              </a:rPr>
              <a:t> «Финансовое обеспечение части затрат на поддержку традиционных подотраслей сельского хозяйства и северного оленеводства»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56BB6C-E6F1-4DF8-BD18-19F8837AB829}"/>
              </a:ext>
            </a:extLst>
          </p:cNvPr>
          <p:cNvSpPr txBox="1"/>
          <p:nvPr/>
        </p:nvSpPr>
        <p:spPr>
          <a:xfrm>
            <a:off x="547158" y="2551304"/>
            <a:ext cx="1693333" cy="1538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2.Цель проекта (мероприятия)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9781C1-A9B7-4F75-A88F-41B8FFF31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425"/>
          <a:stretch/>
        </p:blipFill>
        <p:spPr>
          <a:xfrm>
            <a:off x="504824" y="4084174"/>
            <a:ext cx="4211108" cy="551325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28C236E-4F33-4326-8086-123F8B515748}"/>
              </a:ext>
            </a:extLst>
          </p:cNvPr>
          <p:cNvCxnSpPr/>
          <p:nvPr/>
        </p:nvCxnSpPr>
        <p:spPr>
          <a:xfrm flipH="1">
            <a:off x="4851400" y="1126067"/>
            <a:ext cx="5884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ABFB59C-7838-4623-9EBC-DDBDBC4636B4}"/>
              </a:ext>
            </a:extLst>
          </p:cNvPr>
          <p:cNvSpPr txBox="1"/>
          <p:nvPr/>
        </p:nvSpPr>
        <p:spPr>
          <a:xfrm>
            <a:off x="5439834" y="2628248"/>
            <a:ext cx="64124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Указываем цель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u="sng" dirty="0">
                <a:solidFill>
                  <a:schemeClr val="bg1"/>
                </a:solidFill>
              </a:rPr>
              <a:t>Пример:</a:t>
            </a:r>
            <a:r>
              <a:rPr lang="ru-RU" sz="1600" dirty="0">
                <a:solidFill>
                  <a:schemeClr val="bg1"/>
                </a:solidFill>
              </a:rPr>
              <a:t> «Поддержка традиционных подотраслей сельского хозяйства»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9D4EDF3-2BFD-468A-B791-07196AA0A847}"/>
              </a:ext>
            </a:extLst>
          </p:cNvPr>
          <p:cNvCxnSpPr/>
          <p:nvPr/>
        </p:nvCxnSpPr>
        <p:spPr>
          <a:xfrm flipH="1">
            <a:off x="4770967" y="2797332"/>
            <a:ext cx="6180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3D40AF-0763-4876-B68F-40BD48BEE532}"/>
              </a:ext>
            </a:extLst>
          </p:cNvPr>
          <p:cNvSpPr txBox="1"/>
          <p:nvPr/>
        </p:nvSpPr>
        <p:spPr>
          <a:xfrm>
            <a:off x="5342467" y="4165600"/>
            <a:ext cx="6509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Указываем задачи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u="sng" dirty="0">
                <a:solidFill>
                  <a:schemeClr val="bg1"/>
                </a:solidFill>
              </a:rPr>
              <a:t>Пример:</a:t>
            </a:r>
            <a:r>
              <a:rPr lang="ru-RU" sz="1800" dirty="0">
                <a:solidFill>
                  <a:schemeClr val="bg1"/>
                </a:solidFill>
              </a:rPr>
              <a:t> «Достижение объема высева семян кормовых культур»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FD1FBD7-16C3-429E-9282-2A74BC367A45}"/>
              </a:ext>
            </a:extLst>
          </p:cNvPr>
          <p:cNvCxnSpPr/>
          <p:nvPr/>
        </p:nvCxnSpPr>
        <p:spPr>
          <a:xfrm flipH="1">
            <a:off x="4770967" y="4351867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7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7E8546-239A-4AD7-98BF-4712A8585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3" t="12285" r="9729"/>
          <a:stretch/>
        </p:blipFill>
        <p:spPr>
          <a:xfrm>
            <a:off x="262466" y="1536390"/>
            <a:ext cx="6685678" cy="4643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A9F791-8794-4690-A2B6-C896BA5F1153}"/>
              </a:ext>
            </a:extLst>
          </p:cNvPr>
          <p:cNvSpPr txBox="1"/>
          <p:nvPr/>
        </p:nvSpPr>
        <p:spPr>
          <a:xfrm>
            <a:off x="7772400" y="2116484"/>
            <a:ext cx="37681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Century Gothic (Основной текст)"/>
              </a:rPr>
              <a:t>Большинство строк заполняется автоматически, те что не заполнились необходимо заполнить вручную</a:t>
            </a:r>
            <a:endParaRPr lang="ru-RU" sz="240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0F92556-ABFB-49BB-8478-899ABCCA3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2116" y="250983"/>
            <a:ext cx="4567767" cy="54186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«Заявитель»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9AEAE3-DD83-4B72-A2DD-70C4338B3B47}"/>
              </a:ext>
            </a:extLst>
          </p:cNvPr>
          <p:cNvSpPr/>
          <p:nvPr/>
        </p:nvSpPr>
        <p:spPr>
          <a:xfrm>
            <a:off x="355600" y="3094567"/>
            <a:ext cx="880533" cy="3344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2D9EFDC-35C0-4787-A083-14D97B686E98}"/>
              </a:ext>
            </a:extLst>
          </p:cNvPr>
          <p:cNvCxnSpPr/>
          <p:nvPr/>
        </p:nvCxnSpPr>
        <p:spPr>
          <a:xfrm flipH="1">
            <a:off x="1329267" y="905933"/>
            <a:ext cx="4068233" cy="2099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79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93D40E-DC7C-4832-A6EC-88D5909C8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566" y="706967"/>
            <a:ext cx="11662833" cy="42756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entury Gothic (Основной текст)"/>
              </a:rPr>
              <a:t>В секции «План»</a:t>
            </a:r>
            <a:r>
              <a:rPr lang="ru-RU" b="1" dirty="0">
                <a:solidFill>
                  <a:srgbClr val="172B4D"/>
                </a:solidFill>
                <a:latin typeface="Century Gothic (Основной текст)"/>
              </a:rPr>
              <a:t> </a:t>
            </a:r>
            <a:r>
              <a:rPr lang="ru-RU" b="0" dirty="0">
                <a:solidFill>
                  <a:srgbClr val="000000"/>
                </a:solidFill>
                <a:latin typeface="Century Gothic (Основной текст)"/>
              </a:rPr>
              <a:t>указываются мероприятия, которые планируется провести в рамках проекта. </a:t>
            </a:r>
            <a:endParaRPr lang="ru-RU" dirty="0">
              <a:solidFill>
                <a:srgbClr val="000000"/>
              </a:solidFill>
              <a:latin typeface="Century Gothic (Основной текст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A1B39-8A69-4DD0-B35D-C67E15A143E5}"/>
              </a:ext>
            </a:extLst>
          </p:cNvPr>
          <p:cNvSpPr txBox="1"/>
          <p:nvPr/>
        </p:nvSpPr>
        <p:spPr>
          <a:xfrm>
            <a:off x="1608667" y="287867"/>
            <a:ext cx="934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«ПЛАН»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4261E-C552-4FD3-8DAF-0F5E9F073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1377951"/>
            <a:ext cx="2321983" cy="1737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D42D55-43FF-4EAD-BC0E-9A31BCE46882}"/>
              </a:ext>
            </a:extLst>
          </p:cNvPr>
          <p:cNvSpPr txBox="1"/>
          <p:nvPr/>
        </p:nvSpPr>
        <p:spPr>
          <a:xfrm>
            <a:off x="3915833" y="1369502"/>
            <a:ext cx="78316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entury Gothic (Основной текст)"/>
              </a:rPr>
              <a:t>При заполнении секции необходимо сперва заполнить даты в полях «Дата начала реализации проекта» и «Дата окончания реализации проекта». Даты вносятся в формате ДД.ММ.ГГГГ вручную или выбором даты в календаре, после нажатия на иконку «Календарь» внутри поля.</a:t>
            </a:r>
          </a:p>
          <a:p>
            <a:pPr algn="ctr"/>
            <a:endParaRPr lang="ru-RU" sz="1400" dirty="0">
              <a:solidFill>
                <a:srgbClr val="000000"/>
              </a:solidFill>
              <a:latin typeface="Century Gothic (Основной текст)"/>
            </a:endParaRPr>
          </a:p>
          <a:p>
            <a:pPr algn="ctr"/>
            <a:r>
              <a:rPr lang="ru-RU" u="sng" dirty="0">
                <a:solidFill>
                  <a:srgbClr val="000000"/>
                </a:solidFill>
                <a:latin typeface="Century Gothic (Основной текст)"/>
              </a:rPr>
              <a:t>Дата начала реализации проекта «01.01.2025»</a:t>
            </a:r>
          </a:p>
          <a:p>
            <a:pPr algn="ctr"/>
            <a:r>
              <a:rPr lang="ru-RU" sz="1800" u="sng" dirty="0">
                <a:solidFill>
                  <a:srgbClr val="000000"/>
                </a:solidFill>
                <a:latin typeface="Century Gothic (Основной текст)"/>
              </a:rPr>
              <a:t>Дата окончания реализации проекта «31.12.2025»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34F3A-D319-4ABA-AECA-1ACB7C4969EB}"/>
              </a:ext>
            </a:extLst>
          </p:cNvPr>
          <p:cNvSpPr txBox="1"/>
          <p:nvPr/>
        </p:nvSpPr>
        <p:spPr>
          <a:xfrm>
            <a:off x="1066802" y="374262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entury Gothic (Основной текст)"/>
              </a:rPr>
              <a:t>После заполнения полей, активируется кнопка «Добавить мероприятие».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Century Gothic (Основной текст)"/>
              </a:rPr>
              <a:t>Для внесения данных по мероприятию необходимо нажать на неё. Откроется модальное окно «Добавление мероприятия».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Century Gothic (Основной текст)"/>
              </a:rPr>
              <a:t>Заполняем согласно блока «О проекте»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DA6577D-09D5-4187-A8A0-3927ABF5FA60}"/>
              </a:ext>
            </a:extLst>
          </p:cNvPr>
          <p:cNvCxnSpPr>
            <a:cxnSpLocks/>
          </p:cNvCxnSpPr>
          <p:nvPr/>
        </p:nvCxnSpPr>
        <p:spPr>
          <a:xfrm flipH="1" flipV="1">
            <a:off x="3022600" y="2269068"/>
            <a:ext cx="1976967" cy="588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B04228-AA35-4581-809B-2AC5A68A3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88" t="3039" r="12713" b="30376"/>
          <a:stretch/>
        </p:blipFill>
        <p:spPr>
          <a:xfrm>
            <a:off x="8098366" y="3549649"/>
            <a:ext cx="2976034" cy="2319867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FD301F9-0ED8-44CE-AAD4-C3D1C383F847}"/>
              </a:ext>
            </a:extLst>
          </p:cNvPr>
          <p:cNvCxnSpPr>
            <a:cxnSpLocks/>
          </p:cNvCxnSpPr>
          <p:nvPr/>
        </p:nvCxnSpPr>
        <p:spPr>
          <a:xfrm>
            <a:off x="6769100" y="4155166"/>
            <a:ext cx="1231900" cy="217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675E8A8-A317-4222-BCC6-F64AA2232A00}"/>
              </a:ext>
            </a:extLst>
          </p:cNvPr>
          <p:cNvSpPr txBox="1"/>
          <p:nvPr/>
        </p:nvSpPr>
        <p:spPr>
          <a:xfrm>
            <a:off x="656166" y="5736493"/>
            <a:ext cx="748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bg1"/>
                </a:solidFill>
              </a:rPr>
              <a:t>В «Дополнительные документы» можно загрузить скан-копию производственную программу, документы на землю.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895DD4-E10F-4F9F-8FB0-644E0AE67AC2}"/>
              </a:ext>
            </a:extLst>
          </p:cNvPr>
          <p:cNvSpPr/>
          <p:nvPr/>
        </p:nvSpPr>
        <p:spPr>
          <a:xfrm>
            <a:off x="615950" y="5736493"/>
            <a:ext cx="7397750" cy="646331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0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20B343B-9FAB-4710-81A5-FE2247988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6200" y="169334"/>
            <a:ext cx="9635066" cy="3937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«БЮДЖЕТ»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0E43D-F485-4697-9407-CEAC3561B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7" r="1695" b="9598"/>
          <a:stretch/>
        </p:blipFill>
        <p:spPr>
          <a:xfrm>
            <a:off x="313267" y="626532"/>
            <a:ext cx="5850466" cy="3907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4E88ED-A84B-484A-B399-F7F601147FB5}"/>
              </a:ext>
            </a:extLst>
          </p:cNvPr>
          <p:cNvSpPr txBox="1"/>
          <p:nvPr/>
        </p:nvSpPr>
        <p:spPr>
          <a:xfrm>
            <a:off x="6451600" y="702733"/>
            <a:ext cx="5329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Под заголовком секции отображается виджет, в котором автоматически отображается суммированное значение из статей бюджета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2DD3A-1834-4B48-A1C3-B890737A350E}"/>
              </a:ext>
            </a:extLst>
          </p:cNvPr>
          <p:cNvSpPr txBox="1"/>
          <p:nvPr/>
        </p:nvSpPr>
        <p:spPr>
          <a:xfrm>
            <a:off x="541867" y="3378200"/>
            <a:ext cx="5308600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</a:rPr>
              <a:t>Закупка непроизводственных активов, нематериальных активов, материальных запасов и основных средств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5BE7C-15F5-4DED-BF16-32A1EE9BFA0F}"/>
              </a:ext>
            </a:extLst>
          </p:cNvPr>
          <p:cNvSpPr txBox="1"/>
          <p:nvPr/>
        </p:nvSpPr>
        <p:spPr>
          <a:xfrm>
            <a:off x="520701" y="4254500"/>
            <a:ext cx="5308600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</a:rPr>
              <a:t>Закупка работ и услуг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1D15C-441C-4FD6-A165-E830A275726E}"/>
              </a:ext>
            </a:extLst>
          </p:cNvPr>
          <p:cNvSpPr txBox="1"/>
          <p:nvPr/>
        </p:nvSpPr>
        <p:spPr>
          <a:xfrm>
            <a:off x="6540500" y="2551837"/>
            <a:ext cx="515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Для того чтобы внести данные для статьи/подстатьи, необходимо нажать на кнопку </a:t>
            </a:r>
            <a:r>
              <a:rPr lang="ru-RU" sz="1800" b="1" dirty="0">
                <a:solidFill>
                  <a:srgbClr val="000000"/>
                </a:solidFill>
                <a:latin typeface="Century Gothic (Основной текст)"/>
              </a:rPr>
              <a:t>«</a:t>
            </a:r>
            <a:r>
              <a:rPr lang="ru-RU" sz="1800" b="0" dirty="0">
                <a:solidFill>
                  <a:srgbClr val="000000"/>
                </a:solidFill>
                <a:latin typeface="Century Gothic (Основной текст)"/>
              </a:rPr>
              <a:t>Добавить».</a:t>
            </a:r>
          </a:p>
          <a:p>
            <a:pPr algn="ctr"/>
            <a:r>
              <a:rPr lang="ru-RU" sz="1800" b="0" dirty="0">
                <a:solidFill>
                  <a:srgbClr val="000000"/>
                </a:solidFill>
                <a:latin typeface="Century Gothic (Основной текст)"/>
              </a:rPr>
              <a:t>В отрывшемся модальном окне «Добавление данных» необходимо заполнить все обязательные поля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B898D10-7148-457C-83B8-E253A3EF4746}"/>
              </a:ext>
            </a:extLst>
          </p:cNvPr>
          <p:cNvCxnSpPr>
            <a:cxnSpLocks/>
          </p:cNvCxnSpPr>
          <p:nvPr/>
        </p:nvCxnSpPr>
        <p:spPr>
          <a:xfrm flipH="1">
            <a:off x="5655733" y="3225801"/>
            <a:ext cx="1888067" cy="317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5C0F03A-1648-44F9-BEBF-D07DE2C34E80}"/>
              </a:ext>
            </a:extLst>
          </p:cNvPr>
          <p:cNvCxnSpPr>
            <a:cxnSpLocks/>
          </p:cNvCxnSpPr>
          <p:nvPr/>
        </p:nvCxnSpPr>
        <p:spPr>
          <a:xfrm flipH="1">
            <a:off x="5499101" y="3314702"/>
            <a:ext cx="1553632" cy="991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C76B4F-DDD6-4771-8422-475B330B9357}"/>
              </a:ext>
            </a:extLst>
          </p:cNvPr>
          <p:cNvSpPr txBox="1"/>
          <p:nvPr/>
        </p:nvSpPr>
        <p:spPr>
          <a:xfrm>
            <a:off x="46568" y="4914901"/>
            <a:ext cx="894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В «Дополнительные документы» можно загрузить скан-копии: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Договора поставки, счета на оплату, УПД, платежные поручения и т.д.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Расчеты, приложения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Обязательства, согласие, информационные письма и т.д.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2FD67-0474-41AA-A8EB-7AA274046E2E}"/>
              </a:ext>
            </a:extLst>
          </p:cNvPr>
          <p:cNvSpPr txBox="1"/>
          <p:nvPr/>
        </p:nvSpPr>
        <p:spPr>
          <a:xfrm>
            <a:off x="9063566" y="4584701"/>
            <a:ext cx="2815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Документы добавляются согласно правил предоставления субсидии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3DA4737-3732-4717-836A-6BD87DFA7DEE}"/>
              </a:ext>
            </a:extLst>
          </p:cNvPr>
          <p:cNvSpPr/>
          <p:nvPr/>
        </p:nvSpPr>
        <p:spPr>
          <a:xfrm>
            <a:off x="9072032" y="4423834"/>
            <a:ext cx="2882899" cy="1691396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0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C353A15-C102-4AD7-90BC-2CFD73A06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5033" y="194734"/>
            <a:ext cx="9876367" cy="42333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«ТРЕБОВАНИЯ К УЧАСТНИКУ» , «ДАННЫЕ ПОЛУЧАТЕЛЯ»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0B7F3A-E76F-4830-A71D-A1A9FAB1C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3" t="26684" r="79520" b="11988"/>
          <a:stretch/>
        </p:blipFill>
        <p:spPr>
          <a:xfrm>
            <a:off x="681564" y="515483"/>
            <a:ext cx="1790701" cy="5699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9D56DC-0BFC-4664-84E0-E139D8972D49}"/>
              </a:ext>
            </a:extLst>
          </p:cNvPr>
          <p:cNvSpPr txBox="1"/>
          <p:nvPr/>
        </p:nvSpPr>
        <p:spPr>
          <a:xfrm>
            <a:off x="2971799" y="1930399"/>
            <a:ext cx="8106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 блоке «Требования к участнику» подтверждаем соответствие требований к участнику отбора и при необходимости подгружаем обязательства, информационные письма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914C1-066A-4662-82F0-3C023C419CA7}"/>
              </a:ext>
            </a:extLst>
          </p:cNvPr>
          <p:cNvSpPr txBox="1"/>
          <p:nvPr/>
        </p:nvSpPr>
        <p:spPr>
          <a:xfrm>
            <a:off x="3217333" y="4038599"/>
            <a:ext cx="8293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блоке «Данные получателя» заполняем все обязательные поля (*)</a:t>
            </a:r>
          </a:p>
          <a:p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Большинство полей имеют подсказки, для того чтобы свернуть/ развернуть подсказку необходимо нажать на иконку «Вопрос»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AC52E29-CB7E-4989-A1E3-CAA83067AB23}"/>
              </a:ext>
            </a:extLst>
          </p:cNvPr>
          <p:cNvCxnSpPr/>
          <p:nvPr/>
        </p:nvCxnSpPr>
        <p:spPr>
          <a:xfrm flipH="1">
            <a:off x="1989667" y="2658533"/>
            <a:ext cx="2489200" cy="1257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54E707D-4A7E-4FDA-B337-2BEF62F2194F}"/>
              </a:ext>
            </a:extLst>
          </p:cNvPr>
          <p:cNvCxnSpPr>
            <a:cxnSpLocks/>
          </p:cNvCxnSpPr>
          <p:nvPr/>
        </p:nvCxnSpPr>
        <p:spPr>
          <a:xfrm flipH="1">
            <a:off x="2044701" y="4521200"/>
            <a:ext cx="1189566" cy="117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4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A18EEE2-60CF-4D90-8C79-C57F76E59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5984" y="162479"/>
            <a:ext cx="9855200" cy="36084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«ПОДАЧА ЗАЯВКИ»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38B468-56B9-4D96-A90D-1997B0F9E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215" y="1235562"/>
            <a:ext cx="6948218" cy="3209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AB5DDF-1C4F-46D5-BAC7-05E2F16E1AFF}"/>
              </a:ext>
            </a:extLst>
          </p:cNvPr>
          <p:cNvSpPr txBox="1"/>
          <p:nvPr/>
        </p:nvSpPr>
        <p:spPr>
          <a:xfrm>
            <a:off x="402168" y="523320"/>
            <a:ext cx="1166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При переходе в последнюю секцию «Подать заявку» запускается автоматическая проверка по всем секциям на заполненность и ошибки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5079C-77F5-41C8-B707-DDEE76948F67}"/>
              </a:ext>
            </a:extLst>
          </p:cNvPr>
          <p:cNvSpPr txBox="1"/>
          <p:nvPr/>
        </p:nvSpPr>
        <p:spPr>
          <a:xfrm>
            <a:off x="325967" y="1511300"/>
            <a:ext cx="4334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1. Необходимо в поле «Заявку подписывает» выбрать кто подписывает заявку и заполнить все строки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D521AEE-78FE-44B6-A17D-BA7BAC1D90EE}"/>
              </a:ext>
            </a:extLst>
          </p:cNvPr>
          <p:cNvCxnSpPr>
            <a:cxnSpLocks/>
          </p:cNvCxnSpPr>
          <p:nvPr/>
        </p:nvCxnSpPr>
        <p:spPr>
          <a:xfrm>
            <a:off x="3043767" y="2477396"/>
            <a:ext cx="2197100" cy="12942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D30114FC-B335-459A-BB3B-6B31108E529F}"/>
              </a:ext>
            </a:extLst>
          </p:cNvPr>
          <p:cNvSpPr/>
          <p:nvPr/>
        </p:nvSpPr>
        <p:spPr>
          <a:xfrm>
            <a:off x="5190067" y="1808358"/>
            <a:ext cx="677334" cy="143209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24C8495-4EF5-4563-AF4E-B1E3E93ED88C}"/>
              </a:ext>
            </a:extLst>
          </p:cNvPr>
          <p:cNvSpPr/>
          <p:nvPr/>
        </p:nvSpPr>
        <p:spPr>
          <a:xfrm>
            <a:off x="5206999" y="2125133"/>
            <a:ext cx="643467" cy="141163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C63D197-7C37-4905-92EE-17FB9BA89D28}"/>
              </a:ext>
            </a:extLst>
          </p:cNvPr>
          <p:cNvSpPr/>
          <p:nvPr/>
        </p:nvSpPr>
        <p:spPr>
          <a:xfrm>
            <a:off x="5190066" y="2445616"/>
            <a:ext cx="660400" cy="141163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88AA9A1-D6B0-43A6-9EE2-575FCE33AA40}"/>
              </a:ext>
            </a:extLst>
          </p:cNvPr>
          <p:cNvSpPr/>
          <p:nvPr/>
        </p:nvSpPr>
        <p:spPr>
          <a:xfrm>
            <a:off x="5198532" y="3199242"/>
            <a:ext cx="651934" cy="141163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A33E326-E388-484A-92EE-38C4D89B375C}"/>
              </a:ext>
            </a:extLst>
          </p:cNvPr>
          <p:cNvSpPr/>
          <p:nvPr/>
        </p:nvSpPr>
        <p:spPr>
          <a:xfrm>
            <a:off x="5202765" y="3501769"/>
            <a:ext cx="651934" cy="141163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14734A-AF29-44C2-A459-2E5D887732CF}"/>
              </a:ext>
            </a:extLst>
          </p:cNvPr>
          <p:cNvSpPr txBox="1"/>
          <p:nvPr/>
        </p:nvSpPr>
        <p:spPr>
          <a:xfrm>
            <a:off x="419100" y="4783667"/>
            <a:ext cx="5249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Century Gothic (Основной текст)"/>
              </a:rPr>
              <a:t>Необходимо отметить, что подписание заявки осуществляется усиленной квалифицированной электронной подписью руководителя участника отбора или уполномоченного им лица (на основании доверенности) для участников отбора юридических лиц и индивидуальных предпринимателей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4293F0-D04D-432F-B5B6-A9105DC4B719}"/>
              </a:ext>
            </a:extLst>
          </p:cNvPr>
          <p:cNvSpPr txBox="1"/>
          <p:nvPr/>
        </p:nvSpPr>
        <p:spPr>
          <a:xfrm>
            <a:off x="-80434" y="3067422"/>
            <a:ext cx="5287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При выборе «Лицо, имеющее право без доверенности действовать от имени участника отбора» активируется кнопка «Подать заявку»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D25E3D-59BA-4555-B5A7-03C324D15064}"/>
              </a:ext>
            </a:extLst>
          </p:cNvPr>
          <p:cNvSpPr txBox="1"/>
          <p:nvPr/>
        </p:nvSpPr>
        <p:spPr>
          <a:xfrm>
            <a:off x="6320367" y="4783667"/>
            <a:ext cx="5350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2. После того, как по результатам автоматической проверки не будет блокирующих сообщений и все блоки </a:t>
            </a:r>
            <a:r>
              <a:rPr lang="ru-RU" sz="1800" u="sng" dirty="0">
                <a:solidFill>
                  <a:srgbClr val="000000"/>
                </a:solidFill>
                <a:latin typeface="Century Gothic (Основной текст)"/>
              </a:rPr>
              <a:t>заполнены на 100% переходим к подаче заявки</a:t>
            </a:r>
            <a:endParaRPr lang="ru-RU" sz="1800" dirty="0">
              <a:solidFill>
                <a:srgbClr val="000000"/>
              </a:solidFill>
              <a:latin typeface="Century Gothic (Основной текст)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0A4920E-0F5A-41CB-A0FC-3E849B9C166F}"/>
              </a:ext>
            </a:extLst>
          </p:cNvPr>
          <p:cNvSpPr/>
          <p:nvPr/>
        </p:nvSpPr>
        <p:spPr>
          <a:xfrm>
            <a:off x="84667" y="4511347"/>
            <a:ext cx="5892800" cy="192755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CD159F7-B3AB-42AF-80D9-116FA7DD97CA}"/>
              </a:ext>
            </a:extLst>
          </p:cNvPr>
          <p:cNvCxnSpPr>
            <a:cxnSpLocks/>
          </p:cNvCxnSpPr>
          <p:nvPr/>
        </p:nvCxnSpPr>
        <p:spPr>
          <a:xfrm>
            <a:off x="9529233" y="6079067"/>
            <a:ext cx="1921934" cy="29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AEF58C33-060F-4A68-AE9A-86640407BA86}"/>
              </a:ext>
            </a:extLst>
          </p:cNvPr>
          <p:cNvCxnSpPr>
            <a:cxnSpLocks/>
          </p:cNvCxnSpPr>
          <p:nvPr/>
        </p:nvCxnSpPr>
        <p:spPr>
          <a:xfrm flipH="1" flipV="1">
            <a:off x="11383433" y="2475250"/>
            <a:ext cx="67735" cy="3633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2CEA4CD-680E-46F8-AB32-260C8379E0EE}"/>
              </a:ext>
            </a:extLst>
          </p:cNvPr>
          <p:cNvSpPr/>
          <p:nvPr/>
        </p:nvSpPr>
        <p:spPr>
          <a:xfrm>
            <a:off x="10926233" y="2111464"/>
            <a:ext cx="791634" cy="3659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CAE77-49CE-4E71-ABAE-AC134EE235CF}"/>
              </a:ext>
            </a:extLst>
          </p:cNvPr>
          <p:cNvSpPr txBox="1"/>
          <p:nvPr/>
        </p:nvSpPr>
        <p:spPr>
          <a:xfrm>
            <a:off x="7713133" y="1827584"/>
            <a:ext cx="965200" cy="457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1235253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18CAB0C-F7A9-4576-9201-837C27D87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836" y="383004"/>
            <a:ext cx="3274173" cy="301193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430775F-0E15-4656-9A22-D83BFB020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101" y="977899"/>
            <a:ext cx="2463799" cy="22517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C865827-E1EF-4718-AD05-BB2BCB7882A8}"/>
              </a:ext>
            </a:extLst>
          </p:cNvPr>
          <p:cNvSpPr txBox="1"/>
          <p:nvPr/>
        </p:nvSpPr>
        <p:spPr>
          <a:xfrm>
            <a:off x="245536" y="319313"/>
            <a:ext cx="3670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1. Если форма заполнена корректно – вы увидите готовый документ в режиме просмотра. Для печати нажмите на кнопку с изображением принтера (1).</a:t>
            </a:r>
          </a:p>
          <a:p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Кнопка с изображением документа (2) позволит скачать весь сформированный документ</a:t>
            </a:r>
          </a:p>
          <a:p>
            <a:r>
              <a:rPr lang="ru-RU" dirty="0">
                <a:solidFill>
                  <a:srgbClr val="000000"/>
                </a:solidFill>
                <a:latin typeface="Century Gothic (Основной текст)"/>
              </a:rPr>
              <a:t>Нажимаем «Отправить»</a:t>
            </a:r>
            <a:endParaRPr lang="ru-RU" sz="1800" dirty="0">
              <a:solidFill>
                <a:srgbClr val="000000"/>
              </a:solidFill>
              <a:latin typeface="Century Gothic (Основной текст)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02C10B-9690-4E7B-BEB5-79D274434A2E}"/>
              </a:ext>
            </a:extLst>
          </p:cNvPr>
          <p:cNvSpPr txBox="1"/>
          <p:nvPr/>
        </p:nvSpPr>
        <p:spPr>
          <a:xfrm>
            <a:off x="7255936" y="977899"/>
            <a:ext cx="2489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2. Далее необходимо в окне выбрать актуальный сертификат и в его карточке нажать на кнопку «Создать подпись»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BFF20DE3-9868-4A46-9BE0-2443330602D0}"/>
              </a:ext>
            </a:extLst>
          </p:cNvPr>
          <p:cNvCxnSpPr>
            <a:cxnSpLocks/>
          </p:cNvCxnSpPr>
          <p:nvPr/>
        </p:nvCxnSpPr>
        <p:spPr>
          <a:xfrm>
            <a:off x="2235200" y="3394941"/>
            <a:ext cx="0" cy="459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2CB536D-576A-4224-B515-5738943148D3}"/>
              </a:ext>
            </a:extLst>
          </p:cNvPr>
          <p:cNvCxnSpPr>
            <a:cxnSpLocks/>
          </p:cNvCxnSpPr>
          <p:nvPr/>
        </p:nvCxnSpPr>
        <p:spPr>
          <a:xfrm flipV="1">
            <a:off x="2235200" y="3823855"/>
            <a:ext cx="4707467" cy="30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CF98146-8BF0-44BE-A6DE-89BE5CBAD20C}"/>
              </a:ext>
            </a:extLst>
          </p:cNvPr>
          <p:cNvCxnSpPr/>
          <p:nvPr/>
        </p:nvCxnSpPr>
        <p:spPr>
          <a:xfrm flipV="1">
            <a:off x="6951132" y="3353955"/>
            <a:ext cx="0" cy="469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03C0233-29EC-428F-998B-729525EF75FF}"/>
              </a:ext>
            </a:extLst>
          </p:cNvPr>
          <p:cNvSpPr/>
          <p:nvPr/>
        </p:nvSpPr>
        <p:spPr>
          <a:xfrm>
            <a:off x="6699248" y="3103033"/>
            <a:ext cx="410633" cy="1820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236657BF-5D56-4124-800B-BFA07BE5E13A}"/>
              </a:ext>
            </a:extLst>
          </p:cNvPr>
          <p:cNvCxnSpPr>
            <a:cxnSpLocks/>
          </p:cNvCxnSpPr>
          <p:nvPr/>
        </p:nvCxnSpPr>
        <p:spPr>
          <a:xfrm flipV="1">
            <a:off x="8470901" y="2603500"/>
            <a:ext cx="1409702" cy="296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8" name="Текст 3">
            <a:extLst>
              <a:ext uri="{FF2B5EF4-FFF2-40B4-BE49-F238E27FC236}">
                <a16:creationId xmlns:a16="http://schemas.microsoft.com/office/drawing/2014/main" id="{ADE693BC-CD84-4427-8DE7-C9C445BEF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537" y="4189075"/>
            <a:ext cx="6794496" cy="126961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3. После нажатия</a:t>
            </a:r>
            <a:r>
              <a:rPr lang="ru-RU" sz="2000" dirty="0">
                <a:solidFill>
                  <a:schemeClr val="bg1"/>
                </a:solidFill>
                <a:latin typeface="Century Gothic (Основной текст)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entury Gothic (Основной текст)"/>
              </a:rPr>
              <a:t>кнопки «Создать подпись»</a:t>
            </a:r>
            <a:r>
              <a:rPr lang="ru-RU" sz="2000" dirty="0">
                <a:solidFill>
                  <a:schemeClr val="bg1"/>
                </a:solidFill>
              </a:rPr>
              <a:t> появится уточняющее сообщение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Необходимо нажать «Да»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BA0BC843-0050-4478-8055-99A67670A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564" y="4073237"/>
            <a:ext cx="3514459" cy="20417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FB49F5E-BF04-45A6-8D8E-F26FDAFAD67B}"/>
              </a:ext>
            </a:extLst>
          </p:cNvPr>
          <p:cNvSpPr txBox="1"/>
          <p:nvPr/>
        </p:nvSpPr>
        <p:spPr>
          <a:xfrm>
            <a:off x="690037" y="5458694"/>
            <a:ext cx="340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После этого проект заявки автоматически переходит в статус «Подана».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70D492DA-A8EA-459D-8A40-C5FC337CBE63}"/>
              </a:ext>
            </a:extLst>
          </p:cNvPr>
          <p:cNvCxnSpPr>
            <a:cxnSpLocks/>
          </p:cNvCxnSpPr>
          <p:nvPr/>
        </p:nvCxnSpPr>
        <p:spPr>
          <a:xfrm>
            <a:off x="3992033" y="5181600"/>
            <a:ext cx="4669760" cy="605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68493F7-AEE8-4708-BE8D-F42A2D224B7C}"/>
              </a:ext>
            </a:extLst>
          </p:cNvPr>
          <p:cNvSpPr/>
          <p:nvPr/>
        </p:nvSpPr>
        <p:spPr>
          <a:xfrm>
            <a:off x="8661793" y="5793512"/>
            <a:ext cx="511840" cy="28978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6AA90-4FFC-47AD-A541-91C3F02F260E}"/>
              </a:ext>
            </a:extLst>
          </p:cNvPr>
          <p:cNvSpPr txBox="1"/>
          <p:nvPr/>
        </p:nvSpPr>
        <p:spPr>
          <a:xfrm>
            <a:off x="10419023" y="1388533"/>
            <a:ext cx="134964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2201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23583-D099-4E83-AD53-1B353617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9382"/>
            <a:ext cx="9525000" cy="164041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10C44"/>
                </a:solidFill>
                <a:latin typeface="Century Gothic (Заголовки)"/>
              </a:rPr>
              <a:t>С 1 января 2025 года</a:t>
            </a:r>
            <a:br>
              <a:rPr lang="ru-RU" sz="1800" b="1" i="1" dirty="0">
                <a:solidFill>
                  <a:srgbClr val="010C44"/>
                </a:solidFill>
                <a:latin typeface="Century Gothic (Заголовки)"/>
              </a:rPr>
            </a:br>
            <a:r>
              <a:rPr lang="ru-RU" sz="1800" b="1" i="1" dirty="0">
                <a:solidFill>
                  <a:srgbClr val="010C44"/>
                </a:solidFill>
                <a:latin typeface="Century Gothic (Заголовки)"/>
              </a:rPr>
              <a:t>подача заявок на получение средств государственной поддержки агропромышленного комплекса на бумажном носителе не предусматривается.</a:t>
            </a:r>
            <a:endParaRPr lang="ru-RU" dirty="0">
              <a:latin typeface="Century Gothic (Заголовки)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FF7683-3664-48EF-9B2F-4D8941337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868" y="2777066"/>
            <a:ext cx="5566832" cy="56726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https://promote.budget.gov.ru/</a:t>
            </a:r>
            <a:endParaRPr lang="ru-RU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A7AEA0-AE03-4BDB-85A3-4570DA3858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698" y="2442634"/>
            <a:ext cx="5928427" cy="35985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86E11E-6641-4120-8BD9-4C1520A3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66" y="2962496"/>
            <a:ext cx="3542996" cy="21175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E16F1A-A035-4BB1-8180-F43AF527F5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163020" y="3290431"/>
            <a:ext cx="2621492" cy="26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83D79CB7-4A98-4B34-901E-DFD95FCD5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5667" y="303648"/>
            <a:ext cx="4870716" cy="71543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Вам будет предложено оценить работу портала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3C2892-75E6-4E85-A969-E4833C8EF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840" y="304799"/>
            <a:ext cx="3429793" cy="2697019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2D6A1AA-8CC0-4DD2-BEC0-4515D8E66308}"/>
              </a:ext>
            </a:extLst>
          </p:cNvPr>
          <p:cNvCxnSpPr/>
          <p:nvPr/>
        </p:nvCxnSpPr>
        <p:spPr>
          <a:xfrm>
            <a:off x="4186767" y="791633"/>
            <a:ext cx="17610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9B636F-9F05-4644-8B88-6300EE4FA834}"/>
              </a:ext>
            </a:extLst>
          </p:cNvPr>
          <p:cNvSpPr txBox="1"/>
          <p:nvPr/>
        </p:nvSpPr>
        <p:spPr>
          <a:xfrm>
            <a:off x="275166" y="3200400"/>
            <a:ext cx="4593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Изменение статуса поданной заявки можно отслеживать в списке всех проектов пользователя «Мои заявки», а также на самой странице заявки</a:t>
            </a:r>
          </a:p>
          <a:p>
            <a:endParaRPr lang="ru-RU" dirty="0">
              <a:solidFill>
                <a:srgbClr val="000000"/>
              </a:solidFill>
              <a:latin typeface="Century Gothic (Основной текст)"/>
            </a:endParaRPr>
          </a:p>
          <a:p>
            <a:r>
              <a:rPr lang="ru-RU" sz="1800" dirty="0">
                <a:solidFill>
                  <a:srgbClr val="000000"/>
                </a:solidFill>
                <a:latin typeface="Century Gothic (Основной текст)"/>
              </a:rPr>
              <a:t> в секции «Подача заявки» отображается дата подачи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B0D5DE-1F50-460C-A709-38F513B6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350" y="3200400"/>
            <a:ext cx="6818535" cy="2996235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B2129A8-40D4-4BB3-952F-3FE103022B36}"/>
              </a:ext>
            </a:extLst>
          </p:cNvPr>
          <p:cNvCxnSpPr>
            <a:cxnSpLocks/>
          </p:cNvCxnSpPr>
          <p:nvPr/>
        </p:nvCxnSpPr>
        <p:spPr>
          <a:xfrm>
            <a:off x="4525433" y="4250267"/>
            <a:ext cx="5918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00ADA32-8EE1-43F0-94B8-2DDC21570890}"/>
              </a:ext>
            </a:extLst>
          </p:cNvPr>
          <p:cNvCxnSpPr>
            <a:cxnSpLocks/>
          </p:cNvCxnSpPr>
          <p:nvPr/>
        </p:nvCxnSpPr>
        <p:spPr>
          <a:xfrm>
            <a:off x="5194300" y="4250267"/>
            <a:ext cx="1164167" cy="1109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3801EE1-53AE-4F44-82DE-98842D89D5C7}"/>
              </a:ext>
            </a:extLst>
          </p:cNvPr>
          <p:cNvCxnSpPr/>
          <p:nvPr/>
        </p:nvCxnSpPr>
        <p:spPr>
          <a:xfrm>
            <a:off x="3564467" y="5092700"/>
            <a:ext cx="1765300" cy="550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FB155D7-114A-4235-80DC-495A480B5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643" y="1720177"/>
            <a:ext cx="2079054" cy="1478782"/>
          </a:xfrm>
          <a:prstGeom prst="rect">
            <a:avLst/>
          </a:prstGeom>
        </p:spPr>
      </p:pic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EBFB654E-DD68-4A07-B196-87C044B2F55A}"/>
              </a:ext>
            </a:extLst>
          </p:cNvPr>
          <p:cNvCxnSpPr>
            <a:cxnSpLocks/>
          </p:cNvCxnSpPr>
          <p:nvPr/>
        </p:nvCxnSpPr>
        <p:spPr>
          <a:xfrm flipV="1">
            <a:off x="1388533" y="2167467"/>
            <a:ext cx="1468967" cy="11006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94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6D2ED4-E987-4112-B8DE-70132906BECD}"/>
              </a:ext>
            </a:extLst>
          </p:cNvPr>
          <p:cNvSpPr txBox="1"/>
          <p:nvPr/>
        </p:nvSpPr>
        <p:spPr>
          <a:xfrm>
            <a:off x="757767" y="180565"/>
            <a:ext cx="1059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В СЛУЧАЕ ЕСЛИ ТРЕБУЕТСЯ ОТМЕНИТЬ ЗАЯВКУ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91292C-8DBC-4F9C-981F-F15F6E18F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5"/>
          <a:stretch/>
        </p:blipFill>
        <p:spPr>
          <a:xfrm>
            <a:off x="7162800" y="580675"/>
            <a:ext cx="4549756" cy="27840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8E724A-060E-460C-B4DB-BAA327DB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7" y="1586131"/>
            <a:ext cx="6350638" cy="29745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D704C8-FD32-40A5-BC08-E45304360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347" y="4691902"/>
            <a:ext cx="3313510" cy="16309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E80B74-2C2A-4860-8101-07B5DB831534}"/>
              </a:ext>
            </a:extLst>
          </p:cNvPr>
          <p:cNvSpPr txBox="1"/>
          <p:nvPr/>
        </p:nvSpPr>
        <p:spPr>
          <a:xfrm>
            <a:off x="639233" y="808567"/>
            <a:ext cx="595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1. Необходимо перейти в заявку и перейти в блок «Снять заявку»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44C2EE-2A14-4DBD-A6C1-E19980C9B785}"/>
              </a:ext>
            </a:extLst>
          </p:cNvPr>
          <p:cNvSpPr txBox="1"/>
          <p:nvPr/>
        </p:nvSpPr>
        <p:spPr>
          <a:xfrm>
            <a:off x="439947" y="4747975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2. Указать причину отзыва заявки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1DB2F-C727-42FF-ADAB-47A08C231374}"/>
              </a:ext>
            </a:extLst>
          </p:cNvPr>
          <p:cNvSpPr txBox="1"/>
          <p:nvPr/>
        </p:nvSpPr>
        <p:spPr>
          <a:xfrm>
            <a:off x="2692400" y="5752392"/>
            <a:ext cx="262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4. Подтвердить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A895B8-4294-4490-8D9E-95D2A06104BE}"/>
              </a:ext>
            </a:extLst>
          </p:cNvPr>
          <p:cNvSpPr txBox="1"/>
          <p:nvPr/>
        </p:nvSpPr>
        <p:spPr>
          <a:xfrm>
            <a:off x="6840747" y="3801771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3. Нажать на кнопку «Снять заявку»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E2514CC-0902-420D-AD2D-D9E220D23600}"/>
              </a:ext>
            </a:extLst>
          </p:cNvPr>
          <p:cNvCxnSpPr>
            <a:cxnSpLocks/>
          </p:cNvCxnSpPr>
          <p:nvPr/>
        </p:nvCxnSpPr>
        <p:spPr>
          <a:xfrm>
            <a:off x="4503947" y="1278467"/>
            <a:ext cx="2713886" cy="127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BA0AF76-5E56-43F4-9506-029001331C0F}"/>
              </a:ext>
            </a:extLst>
          </p:cNvPr>
          <p:cNvCxnSpPr>
            <a:cxnSpLocks/>
          </p:cNvCxnSpPr>
          <p:nvPr/>
        </p:nvCxnSpPr>
        <p:spPr>
          <a:xfrm flipH="1">
            <a:off x="914401" y="4124936"/>
            <a:ext cx="84666" cy="6883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24F1816-EB9F-4960-B37D-194A0190232A}"/>
              </a:ext>
            </a:extLst>
          </p:cNvPr>
          <p:cNvCxnSpPr>
            <a:cxnSpLocks/>
          </p:cNvCxnSpPr>
          <p:nvPr/>
        </p:nvCxnSpPr>
        <p:spPr>
          <a:xfrm>
            <a:off x="6381591" y="3043852"/>
            <a:ext cx="980494" cy="790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1692C046-3391-4AB5-AFA6-29DD0E58EC32}"/>
              </a:ext>
            </a:extLst>
          </p:cNvPr>
          <p:cNvCxnSpPr/>
          <p:nvPr/>
        </p:nvCxnSpPr>
        <p:spPr>
          <a:xfrm>
            <a:off x="5003800" y="5956300"/>
            <a:ext cx="2214033" cy="93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40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15D94A7-E3E6-46BC-A57C-395EBE017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4912" y="279401"/>
            <a:ext cx="6021388" cy="38523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 СЛУЧАЕ ВОЗНИКНОВЕНИЯ ВОПРОСОВ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E4C9F3-4DDE-4D40-B568-4FB9A8C6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861067"/>
            <a:ext cx="6790267" cy="252774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334271-06ED-440D-93D3-D5EE7D9BD592}"/>
              </a:ext>
            </a:extLst>
          </p:cNvPr>
          <p:cNvSpPr/>
          <p:nvPr/>
        </p:nvSpPr>
        <p:spPr>
          <a:xfrm>
            <a:off x="9601199" y="944034"/>
            <a:ext cx="778934" cy="101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293DD-7E7B-44C9-AA86-3EA3E48AB0DB}"/>
              </a:ext>
            </a:extLst>
          </p:cNvPr>
          <p:cNvSpPr txBox="1"/>
          <p:nvPr/>
        </p:nvSpPr>
        <p:spPr>
          <a:xfrm>
            <a:off x="656166" y="1625950"/>
            <a:ext cx="3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 можете обратиться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357A0-8FDE-4A68-BCEF-9160E7C46F92}"/>
              </a:ext>
            </a:extLst>
          </p:cNvPr>
          <p:cNvSpPr txBox="1"/>
          <p:nvPr/>
        </p:nvSpPr>
        <p:spPr>
          <a:xfrm>
            <a:off x="1972734" y="4423137"/>
            <a:ext cx="7802033" cy="215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chemeClr val="bg1"/>
                </a:solidFill>
                <a:effectLst/>
                <a:latin typeface="Century Gothic (Основной текст)"/>
                <a:ea typeface="Arial Black" panose="020B0A04020102020204" pitchFamily="34" charset="0"/>
                <a:cs typeface="Times New Roman" panose="02020603050405020304" pitchFamily="18" charset="0"/>
              </a:rPr>
              <a:t>«Центр компетенций в сфере сельскохозяйственной кооперации и поддержки фермеров Магаданской области»</a:t>
            </a:r>
            <a:endParaRPr lang="ru-RU" sz="1800" dirty="0">
              <a:solidFill>
                <a:schemeClr val="bg1"/>
              </a:solidFill>
              <a:effectLst/>
              <a:latin typeface="Century Gothic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Century Gothic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Контактный номер телефона: 8-800-201-98-28, 8-991-390-80-96.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Century Gothic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Адрес электронной почты: mrfsrp@yandex.ru.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Century Gothic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Адрес местонахождения: г. Магадан, ул. Пролетарская, д. 11,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. 224 (М-СИТИ).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E6CCF4-0218-43A6-919E-9463EF92ADF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0" y="3865033"/>
            <a:ext cx="387773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B45B4F-A216-4119-85FA-32759F89FFD1}"/>
              </a:ext>
            </a:extLst>
          </p:cNvPr>
          <p:cNvSpPr/>
          <p:nvPr/>
        </p:nvSpPr>
        <p:spPr>
          <a:xfrm>
            <a:off x="4711699" y="861067"/>
            <a:ext cx="6790267" cy="252774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76003CC-DD41-408A-927C-6D929CD08F36}"/>
              </a:ext>
            </a:extLst>
          </p:cNvPr>
          <p:cNvSpPr/>
          <p:nvPr/>
        </p:nvSpPr>
        <p:spPr>
          <a:xfrm>
            <a:off x="1811867" y="3564467"/>
            <a:ext cx="8068733" cy="3141133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48B462D0-D313-4D4F-A632-FFD6D6441AC0}"/>
              </a:ext>
            </a:extLst>
          </p:cNvPr>
          <p:cNvCxnSpPr/>
          <p:nvPr/>
        </p:nvCxnSpPr>
        <p:spPr>
          <a:xfrm>
            <a:off x="3623731" y="1995282"/>
            <a:ext cx="965200" cy="59815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61396AE-4A6E-4FCE-9A85-CEC679057C6F}"/>
              </a:ext>
            </a:extLst>
          </p:cNvPr>
          <p:cNvCxnSpPr>
            <a:cxnSpLocks/>
          </p:cNvCxnSpPr>
          <p:nvPr/>
        </p:nvCxnSpPr>
        <p:spPr>
          <a:xfrm>
            <a:off x="3623732" y="1995282"/>
            <a:ext cx="0" cy="1555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6A75F97-8A45-402E-A5BB-0914401A04E4}"/>
              </a:ext>
            </a:extLst>
          </p:cNvPr>
          <p:cNvCxnSpPr>
            <a:cxnSpLocks/>
          </p:cNvCxnSpPr>
          <p:nvPr/>
        </p:nvCxnSpPr>
        <p:spPr>
          <a:xfrm>
            <a:off x="897467" y="1995282"/>
            <a:ext cx="27262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30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B5F864-3C0F-4838-96D4-2ECBDCB7050A}"/>
              </a:ext>
            </a:extLst>
          </p:cNvPr>
          <p:cNvSpPr/>
          <p:nvPr/>
        </p:nvSpPr>
        <p:spPr>
          <a:xfrm>
            <a:off x="582156" y="2163002"/>
            <a:ext cx="10841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5624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4E48451-6887-4A5F-BEDA-1BB397C54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27" y="1930399"/>
            <a:ext cx="10843491" cy="3625273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10C44"/>
                </a:solidFill>
                <a:latin typeface="Century Gothic (Заголовки)"/>
              </a:rPr>
              <a:t>Получение ЭЦП 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10C44"/>
                </a:solidFill>
                <a:latin typeface="Century Gothic (Заголовки)"/>
              </a:rPr>
              <a:t>Настройка ПК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10C44"/>
                </a:solidFill>
                <a:latin typeface="Century Gothic (Заголовки)"/>
              </a:rPr>
              <a:t>Добавление организации на портале «Госуслуги» 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10C44"/>
                </a:solidFill>
                <a:latin typeface="Century Gothic (Заголовки)"/>
              </a:rPr>
              <a:t>Проверка данных на портале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86148F-16A2-42CD-8530-52C2E7FCF5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854" y="536346"/>
            <a:ext cx="9591964" cy="9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8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974F2D-15E8-44F3-928F-09054A376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9" y="295563"/>
            <a:ext cx="11286836" cy="21105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E6678D-1D65-49A8-892B-135ABB935E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2056" y="3521364"/>
            <a:ext cx="2687545" cy="26875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4C896BB-E481-435F-AD7F-7EAE632A8F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1580" y="2716067"/>
            <a:ext cx="4563401" cy="26410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BAFEBAE-3366-4A86-AD0F-FB32D9BC99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4026675"/>
            <a:ext cx="4082474" cy="1975803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FD3C21A-E8F1-4824-94F4-7CDA350CCB77}"/>
              </a:ext>
            </a:extLst>
          </p:cNvPr>
          <p:cNvCxnSpPr/>
          <p:nvPr/>
        </p:nvCxnSpPr>
        <p:spPr>
          <a:xfrm>
            <a:off x="1020233" y="1706033"/>
            <a:ext cx="70993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1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5525B-FFC6-44A4-A2EA-FC8E6115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100" y="230910"/>
            <a:ext cx="7348682" cy="152861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Century Gothic (Заголовки)"/>
              </a:rPr>
              <a:t>Для прохождения авторизации НА Портале пользователю необходимо иметь учётную запись на Едином портале государственных и муниципальных услуг (физическое лицо, индивидуальный предприниматель, юридическое лицо).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8AC9B9-BF87-4FEB-9037-D1C4A19A2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39" y="1884216"/>
            <a:ext cx="8164946" cy="44040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81F8F5-9D90-4FDF-8A00-508719028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38" y="3274291"/>
            <a:ext cx="3313449" cy="27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0066F23-086B-4F37-A032-3D9F7EE59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109" y="163176"/>
            <a:ext cx="11358418" cy="79740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Century Gothic (Заголовки)"/>
              </a:rPr>
              <a:t>Индивидуальный предприниматель регистрирует учетную запись предприятия самостоятельно. </a:t>
            </a:r>
            <a:endParaRPr lang="en-US" sz="1800" dirty="0">
              <a:solidFill>
                <a:schemeClr val="bg1"/>
              </a:solidFill>
              <a:latin typeface="Century Gothic (Заголовки)"/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Century Gothic (Заголовки)"/>
              </a:rPr>
              <a:t>При этом должна быть </a:t>
            </a:r>
            <a:r>
              <a:rPr lang="ru-RU" sz="1800" u="sng" dirty="0">
                <a:solidFill>
                  <a:schemeClr val="bg1"/>
                </a:solidFill>
                <a:latin typeface="Century Gothic (Заголовки)"/>
              </a:rPr>
              <a:t>подтвержденная учетная запись физического лица на Госуслугах.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BF1FD7-A2F4-466F-A1C5-779A374F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24" y="1588185"/>
            <a:ext cx="4225217" cy="21634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DB9C4-5DB1-4730-B0E9-F4E4837DE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183" y="1797796"/>
            <a:ext cx="4225218" cy="21566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996CCF-B9FE-434B-A76C-961099028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47" y="4643113"/>
            <a:ext cx="4458711" cy="15219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31523B-3696-4E4B-A3F8-56186D247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130" y="4526457"/>
            <a:ext cx="3766416" cy="1901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48A8E6-985B-4855-AEA8-A2C35790FC83}"/>
              </a:ext>
            </a:extLst>
          </p:cNvPr>
          <p:cNvSpPr txBox="1"/>
          <p:nvPr/>
        </p:nvSpPr>
        <p:spPr>
          <a:xfrm>
            <a:off x="203200" y="996705"/>
            <a:ext cx="525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entury Gothic (Заголовки)"/>
              </a:rPr>
              <a:t>1. В личном меню пользователя (где указывается ФИО или знак ) выбрать «Войти как организация».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96086-4FA2-411D-8A01-4816EF3DD611}"/>
              </a:ext>
            </a:extLst>
          </p:cNvPr>
          <p:cNvSpPr txBox="1"/>
          <p:nvPr/>
        </p:nvSpPr>
        <p:spPr>
          <a:xfrm>
            <a:off x="5617632" y="996705"/>
            <a:ext cx="633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entury Gothic (Заголовки)"/>
              </a:rPr>
              <a:t>2. Далее выбираем «Создать учетную запись предпринимателя» или «Создать учетную запись организации».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26B13-76FB-48B9-8CC2-92DCED874BEA}"/>
              </a:ext>
            </a:extLst>
          </p:cNvPr>
          <p:cNvSpPr txBox="1"/>
          <p:nvPr/>
        </p:nvSpPr>
        <p:spPr>
          <a:xfrm>
            <a:off x="173568" y="4187903"/>
            <a:ext cx="5519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entury Gothic (Заголовки)"/>
              </a:rPr>
              <a:t>3. Следующий шаг «Добавить» новую организацию.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AE8C16-82B0-4FDD-AEF6-863B4814F867}"/>
              </a:ext>
            </a:extLst>
          </p:cNvPr>
          <p:cNvSpPr txBox="1"/>
          <p:nvPr/>
        </p:nvSpPr>
        <p:spPr>
          <a:xfrm>
            <a:off x="5723467" y="3994302"/>
            <a:ext cx="6409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entury Gothic (Заголовки)"/>
              </a:rPr>
              <a:t>4. Далее выбираем «Индивидуальный предприниматель» или «Юридическое лицо»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3C5917-7CD6-441E-BA0D-464BE3E04E44}"/>
              </a:ext>
            </a:extLst>
          </p:cNvPr>
          <p:cNvSpPr txBox="1"/>
          <p:nvPr/>
        </p:nvSpPr>
        <p:spPr>
          <a:xfrm>
            <a:off x="1079499" y="6402436"/>
            <a:ext cx="865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 (Заголовки)"/>
              </a:rPr>
              <a:t>5. Необходимо внесите в форму номер вашего ИНН и ОГРНИП, телефон, </a:t>
            </a:r>
            <a:r>
              <a:rPr lang="en-US" sz="1600" dirty="0">
                <a:solidFill>
                  <a:schemeClr val="bg1"/>
                </a:solidFill>
                <a:latin typeface="Century Gothic (Заголовки)"/>
              </a:rPr>
              <a:t>email</a:t>
            </a:r>
            <a:r>
              <a:rPr lang="ru-RU" sz="1600" dirty="0">
                <a:solidFill>
                  <a:schemeClr val="bg1"/>
                </a:solidFill>
                <a:latin typeface="Century Gothic (Заголовки)"/>
              </a:rPr>
              <a:t>.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883ADA5-81D0-4FD9-AE7C-0F2CDAA35CA2}"/>
              </a:ext>
            </a:extLst>
          </p:cNvPr>
          <p:cNvCxnSpPr/>
          <p:nvPr/>
        </p:nvCxnSpPr>
        <p:spPr>
          <a:xfrm>
            <a:off x="2671233" y="2417233"/>
            <a:ext cx="863600" cy="452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C90629E-283D-40F2-94C5-09FE5E95620D}"/>
              </a:ext>
            </a:extLst>
          </p:cNvPr>
          <p:cNvCxnSpPr>
            <a:cxnSpLocks/>
          </p:cNvCxnSpPr>
          <p:nvPr/>
        </p:nvCxnSpPr>
        <p:spPr>
          <a:xfrm flipH="1">
            <a:off x="3390900" y="5270500"/>
            <a:ext cx="1032933" cy="4783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3872C8C2-692D-4009-A0A6-82E024861AAC}"/>
              </a:ext>
            </a:extLst>
          </p:cNvPr>
          <p:cNvSpPr/>
          <p:nvPr/>
        </p:nvSpPr>
        <p:spPr>
          <a:xfrm>
            <a:off x="3534833" y="2827867"/>
            <a:ext cx="567267" cy="96499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1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D759A-4862-4CC9-BD51-57041869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233" y="2180165"/>
            <a:ext cx="8856134" cy="990601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https://promote.budget.gov.ru/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F7FD0A-F3E2-4C74-9F66-D28BF557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136901"/>
            <a:ext cx="11739033" cy="19501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C3E2F-9C52-4056-8AD0-57DC67A458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1242" y="3170766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5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AA27E-8490-4EA9-B5AF-07B22B77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699" y="787400"/>
            <a:ext cx="3517901" cy="14605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schemeClr val="bg1"/>
                </a:solidFill>
                <a:latin typeface="Century Gothic (Заголовки)"/>
              </a:rPr>
              <a:t>Входим на портал через госуслуги как «Участник»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AF569A-D3C0-4654-90BF-084AED0D5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0" y="627649"/>
            <a:ext cx="8064593" cy="43529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CF7655-8885-429D-8C96-FC2984860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228" y="2804121"/>
            <a:ext cx="4932339" cy="3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BD599A-EA77-4FBE-8421-DB5B9926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37" y="809315"/>
            <a:ext cx="3363740" cy="2865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143509-EA2C-404C-AB5B-C8028A0E8C0E}"/>
              </a:ext>
            </a:extLst>
          </p:cNvPr>
          <p:cNvSpPr txBox="1"/>
          <p:nvPr/>
        </p:nvSpPr>
        <p:spPr>
          <a:xfrm>
            <a:off x="885990" y="250159"/>
            <a:ext cx="253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 Выдаем согласие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A5C579-7AF6-4373-B31F-10469E33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165" y="781566"/>
            <a:ext cx="1908681" cy="3395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61D14F-BED5-415F-B606-4629D06B4C19}"/>
              </a:ext>
            </a:extLst>
          </p:cNvPr>
          <p:cNvSpPr txBox="1"/>
          <p:nvPr/>
        </p:nvSpPr>
        <p:spPr>
          <a:xfrm>
            <a:off x="3973283" y="167501"/>
            <a:ext cx="229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2. Предоставляем права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45C7C7-9A09-48AC-B904-DD797F3B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584" y="809315"/>
            <a:ext cx="3544481" cy="29498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D0F2D8-0703-49DE-8319-9E2D08119A02}"/>
              </a:ext>
            </a:extLst>
          </p:cNvPr>
          <p:cNvSpPr txBox="1"/>
          <p:nvPr/>
        </p:nvSpPr>
        <p:spPr>
          <a:xfrm>
            <a:off x="6546495" y="162984"/>
            <a:ext cx="578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3. Заполняем согласие на обработку персональных данных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5AF23-2D27-460C-A9CC-D0A4A124503B}"/>
              </a:ext>
            </a:extLst>
          </p:cNvPr>
          <p:cNvSpPr txBox="1"/>
          <p:nvPr/>
        </p:nvSpPr>
        <p:spPr>
          <a:xfrm>
            <a:off x="283634" y="4208965"/>
            <a:ext cx="1123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entury Gothic (Основной текст)"/>
              </a:rPr>
              <a:t>Если в модальном окне все поля заполнены и проставлен флажок в </a:t>
            </a:r>
            <a:r>
              <a:rPr lang="ru-RU" dirty="0" err="1">
                <a:solidFill>
                  <a:srgbClr val="000000"/>
                </a:solidFill>
                <a:latin typeface="Century Gothic (Основной текст)"/>
              </a:rPr>
              <a:t>чекбоксе</a:t>
            </a:r>
            <a:r>
              <a:rPr lang="ru-RU" dirty="0">
                <a:solidFill>
                  <a:srgbClr val="000000"/>
                </a:solidFill>
                <a:latin typeface="Century Gothic (Основной текст)"/>
              </a:rPr>
              <a:t> «Я принимаю условия соглашения о пользовании информационной системой Портала предоставления мер финансовой государственной поддержки», то станет активной кнопка «Подписать»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E78401-1CEA-44E3-A35C-C8F4B1898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709" y="5196826"/>
            <a:ext cx="5521679" cy="1430867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F5DEBA0-C98B-4DDF-A15C-F8E864842C7F}"/>
              </a:ext>
            </a:extLst>
          </p:cNvPr>
          <p:cNvCxnSpPr/>
          <p:nvPr/>
        </p:nvCxnSpPr>
        <p:spPr>
          <a:xfrm flipH="1">
            <a:off x="6096000" y="3022600"/>
            <a:ext cx="897467" cy="791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A2CF23A-6CEB-4974-BBFF-85B26E066921}"/>
              </a:ext>
            </a:extLst>
          </p:cNvPr>
          <p:cNvCxnSpPr/>
          <p:nvPr/>
        </p:nvCxnSpPr>
        <p:spPr>
          <a:xfrm flipH="1">
            <a:off x="6267750" y="6049433"/>
            <a:ext cx="1534283" cy="165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3780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519</TotalTime>
  <Words>1203</Words>
  <Application>Microsoft Office PowerPoint</Application>
  <PresentationFormat>Широкоэкранный</PresentationFormat>
  <Paragraphs>104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Century Gothic (Заголовки)</vt:lpstr>
      <vt:lpstr>Century Gothic (Основной текст)</vt:lpstr>
      <vt:lpstr>Times New Roman</vt:lpstr>
      <vt:lpstr>Wingdings</vt:lpstr>
      <vt:lpstr>Wingdings 3</vt:lpstr>
      <vt:lpstr>Сектор</vt:lpstr>
      <vt:lpstr>Обучающая презентация ПО ФОРМИРОВАНИЮ, ЗАПОЛНЕНИЮ И ПОДАЧИ ЗАЯВКИ ДЛЯ УЧАСТИЯ В ОТБОРЕ НА ПОРТАЛЕ ПРЕДОСТАВЛЕНИЯ МЕР ФИНАНСОВОЙ ГОСУДАРСТВЕННОЙ ПОДДЕРЖКИ ГОСУДАРСТВЕННОЙ ИНТЕГРИРОВАННОЙ ИНФОРМАЦИОННОЙ СИСТЕМЫ УПРАВЛЕНИЯ ОБЩЕСТВЕННЫМИ ФИНАНСАМИ «ЭЛЕКТРОННЫЙ БЮДЖЕТ»</vt:lpstr>
      <vt:lpstr>С 1 января 2025 года подача заявок на получение средств государственной поддержки агропромышленного комплекса на бумажном носителе не предусматривается.</vt:lpstr>
      <vt:lpstr>Презентация PowerPoint</vt:lpstr>
      <vt:lpstr>Презентация PowerPoint</vt:lpstr>
      <vt:lpstr>Для прохождения авторизации НА Портале пользователю необходимо иметь учётную запись на Едином портале государственных и муниципальных услуг (физическое лицо, индивидуальный предприниматель, юридическое лицо).</vt:lpstr>
      <vt:lpstr>Презентация PowerPoint</vt:lpstr>
      <vt:lpstr>https://promote.budget.gov.ru/</vt:lpstr>
      <vt:lpstr>Входим на портал через госуслуги как «Участник»</vt:lpstr>
      <vt:lpstr>Презентация PowerPoint</vt:lpstr>
      <vt:lpstr>Портал предусматривает вход от имени юридического лица, физического лица или ИП. Если учётная запись содержит несколько организаций и (или) ролей в этом случае необходимо выбрать роль и (или) организацию от имени которой предполагается работать на портале. После необходимо нажать на кнопку «войти».</vt:lpstr>
      <vt:lpstr>Находим отбор на необходимую субсидию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ОБУЧАЮЩИЙ СЕМИНАР  ПО ФОРМИРОВАНИЮ, ЗАПОЛНЕНИЮ И ПОДАЧИ ЗАЯВКИ ДЛЯ УЧАСТИЯ В ОТБОРЕ НА ПОРТАЛЕ ПРЕДОСТАВЛЕНИЯ МЕР ФИНАНСОВОЙ ГОСУДАРСТВЕННОЙ ПОДДЕРЖКИ ГОСУДАРСТВЕННОЙ ИНТЕГРИРОВАННОЙ ИНФОРМАЦИОННОЙ СИСТЕМЫ УПРАВЛЕНИЯ ОБЩЕСТВЕННЫМИ ФИНАНСАМИ «ЭЛЕКТРОННЫЙ БЮДЖЕТ»</dc:title>
  <dc:creator>Admin</dc:creator>
  <cp:lastModifiedBy>Admin</cp:lastModifiedBy>
  <cp:revision>51</cp:revision>
  <dcterms:created xsi:type="dcterms:W3CDTF">2024-08-28T23:48:48Z</dcterms:created>
  <dcterms:modified xsi:type="dcterms:W3CDTF">2024-09-02T22:51:15Z</dcterms:modified>
</cp:coreProperties>
</file>