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ленников Ярослав Игоревич" initials="ОЯИ" lastIdx="1" clrIdx="0">
    <p:extLst>
      <p:ext uri="{19B8F6BF-5375-455C-9EA6-DF929625EA0E}">
        <p15:presenceInfo xmlns:p15="http://schemas.microsoft.com/office/powerpoint/2012/main" userId="S-1-5-21-2993987193-2131203636-989207273-83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8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49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0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1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4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82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3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41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2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23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6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BF9D2-1D5C-493A-9FD5-F71C5C07A94F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4B130-08C1-448A-AE77-CD9050D8F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19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alueChainStarter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66115" y="1328988"/>
            <a:ext cx="1471760" cy="479947"/>
          </a:xfrm>
          <a:prstGeom prst="homePlate">
            <a:avLst>
              <a:gd name="adj" fmla="val 30281"/>
            </a:avLst>
          </a:prstGeom>
          <a:solidFill>
            <a:schemeClr val="tx2"/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1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sp>
        <p:nvSpPr>
          <p:cNvPr id="3" name="ValueChainHeader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299800" y="1332165"/>
            <a:ext cx="1471760" cy="476770"/>
          </a:xfrm>
          <a:prstGeom prst="chevron">
            <a:avLst>
              <a:gd name="adj" fmla="val 30043"/>
            </a:avLst>
          </a:prstGeom>
          <a:solidFill>
            <a:schemeClr val="accent1">
              <a:lumMod val="75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2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sp>
        <p:nvSpPr>
          <p:cNvPr id="4" name="ValueChainHeader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895385" y="1328988"/>
            <a:ext cx="1471760" cy="476770"/>
          </a:xfrm>
          <a:prstGeom prst="chevron">
            <a:avLst>
              <a:gd name="adj" fmla="val 30043"/>
            </a:avLst>
          </a:prstGeom>
          <a:solidFill>
            <a:schemeClr val="accent1">
              <a:lumMod val="50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3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sp>
        <p:nvSpPr>
          <p:cNvPr id="5" name="ValueChainHeader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5481445" y="1328988"/>
            <a:ext cx="1513774" cy="476770"/>
          </a:xfrm>
          <a:prstGeom prst="chevron">
            <a:avLst>
              <a:gd name="adj" fmla="val 30043"/>
            </a:avLst>
          </a:prstGeom>
          <a:solidFill>
            <a:srgbClr val="002060"/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4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grpSp>
        <p:nvGrpSpPr>
          <p:cNvPr id="6" name="Group 14"/>
          <p:cNvGrpSpPr/>
          <p:nvPr/>
        </p:nvGrpSpPr>
        <p:grpSpPr>
          <a:xfrm>
            <a:off x="7052895" y="783780"/>
            <a:ext cx="360000" cy="4464000"/>
            <a:chOff x="4647515" y="2060923"/>
            <a:chExt cx="277965" cy="3943483"/>
          </a:xfrm>
        </p:grpSpPr>
        <p:cxnSp>
          <p:nvCxnSpPr>
            <p:cNvPr id="7" name="Straight Connector 15"/>
            <p:cNvCxnSpPr/>
            <p:nvPr/>
          </p:nvCxnSpPr>
          <p:spPr>
            <a:xfrm>
              <a:off x="4795250" y="2060923"/>
              <a:ext cx="0" cy="3943483"/>
            </a:xfrm>
            <a:prstGeom prst="line">
              <a:avLst/>
            </a:prstGeom>
            <a:ln w="19050">
              <a:solidFill>
                <a:srgbClr val="9A9A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94"/>
            <p:cNvSpPr>
              <a:spLocks/>
            </p:cNvSpPr>
            <p:nvPr/>
          </p:nvSpPr>
          <p:spPr bwMode="gray">
            <a:xfrm>
              <a:off x="4647515" y="3833745"/>
              <a:ext cx="277965" cy="306910"/>
            </a:xfrm>
            <a:custGeom>
              <a:avLst/>
              <a:gdLst>
                <a:gd name="T0" fmla="*/ 0 w 1052"/>
                <a:gd name="T1" fmla="*/ 526 h 1052"/>
                <a:gd name="T2" fmla="*/ 0 w 1052"/>
                <a:gd name="T3" fmla="*/ 526 h 1052"/>
                <a:gd name="T4" fmla="*/ 526 w 1052"/>
                <a:gd name="T5" fmla="*/ 0 h 1052"/>
                <a:gd name="T6" fmla="*/ 1052 w 1052"/>
                <a:gd name="T7" fmla="*/ 526 h 1052"/>
                <a:gd name="T8" fmla="*/ 1052 w 1052"/>
                <a:gd name="T9" fmla="*/ 526 h 1052"/>
                <a:gd name="T10" fmla="*/ 526 w 1052"/>
                <a:gd name="T11" fmla="*/ 1052 h 1052"/>
                <a:gd name="T12" fmla="*/ 526 w 1052"/>
                <a:gd name="T13" fmla="*/ 1052 h 1052"/>
                <a:gd name="T14" fmla="*/ 0 w 1052"/>
                <a:gd name="T15" fmla="*/ 526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2" h="1052">
                  <a:moveTo>
                    <a:pt x="0" y="526"/>
                  </a:moveTo>
                  <a:cubicBezTo>
                    <a:pt x="0" y="526"/>
                    <a:pt x="0" y="526"/>
                    <a:pt x="0" y="526"/>
                  </a:cubicBezTo>
                  <a:cubicBezTo>
                    <a:pt x="0" y="236"/>
                    <a:pt x="236" y="0"/>
                    <a:pt x="526" y="0"/>
                  </a:cubicBezTo>
                  <a:cubicBezTo>
                    <a:pt x="817" y="0"/>
                    <a:pt x="1052" y="236"/>
                    <a:pt x="1052" y="526"/>
                  </a:cubicBezTo>
                  <a:cubicBezTo>
                    <a:pt x="1052" y="526"/>
                    <a:pt x="1052" y="526"/>
                    <a:pt x="1052" y="526"/>
                  </a:cubicBezTo>
                  <a:cubicBezTo>
                    <a:pt x="1052" y="817"/>
                    <a:pt x="817" y="1052"/>
                    <a:pt x="526" y="1052"/>
                  </a:cubicBezTo>
                  <a:cubicBezTo>
                    <a:pt x="526" y="1052"/>
                    <a:pt x="526" y="1052"/>
                    <a:pt x="526" y="1052"/>
                  </a:cubicBezTo>
                  <a:cubicBezTo>
                    <a:pt x="236" y="1052"/>
                    <a:pt x="0" y="817"/>
                    <a:pt x="0" y="5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tx2"/>
              </a:solidFill>
            </a:ln>
            <a:extLst/>
          </p:spPr>
          <p:txBody>
            <a:bodyPr vert="horz" wrap="square" lIns="88641" tIns="44321" rIns="88641" bIns="4432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6E6F73"/>
                </a:solidFill>
                <a:latin typeface="Trebuchet MS (Заголовки)"/>
              </a:endParaRPr>
            </a:p>
          </p:txBody>
        </p:sp>
        <p:sp>
          <p:nvSpPr>
            <p:cNvPr id="9" name="Freeform 95"/>
            <p:cNvSpPr>
              <a:spLocks/>
            </p:cNvSpPr>
            <p:nvPr/>
          </p:nvSpPr>
          <p:spPr bwMode="gray">
            <a:xfrm>
              <a:off x="4754217" y="3874834"/>
              <a:ext cx="120251" cy="224731"/>
            </a:xfrm>
            <a:custGeom>
              <a:avLst/>
              <a:gdLst>
                <a:gd name="T0" fmla="*/ 66 w 976"/>
                <a:gd name="T1" fmla="*/ 1824 h 1824"/>
                <a:gd name="T2" fmla="*/ 0 w 976"/>
                <a:gd name="T3" fmla="*/ 1758 h 1824"/>
                <a:gd name="T4" fmla="*/ 843 w 976"/>
                <a:gd name="T5" fmla="*/ 912 h 1824"/>
                <a:gd name="T6" fmla="*/ 0 w 976"/>
                <a:gd name="T7" fmla="*/ 66 h 1824"/>
                <a:gd name="T8" fmla="*/ 66 w 976"/>
                <a:gd name="T9" fmla="*/ 0 h 1824"/>
                <a:gd name="T10" fmla="*/ 976 w 976"/>
                <a:gd name="T11" fmla="*/ 912 h 1824"/>
                <a:gd name="T12" fmla="*/ 66 w 976"/>
                <a:gd name="T13" fmla="*/ 1824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6" h="1824">
                  <a:moveTo>
                    <a:pt x="66" y="1824"/>
                  </a:moveTo>
                  <a:lnTo>
                    <a:pt x="0" y="1758"/>
                  </a:lnTo>
                  <a:lnTo>
                    <a:pt x="843" y="912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976" y="912"/>
                  </a:lnTo>
                  <a:lnTo>
                    <a:pt x="66" y="18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8641" tIns="44321" rIns="88641" bIns="44321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6E6F73"/>
                </a:solidFill>
                <a:latin typeface="Trebuchet MS (Заголовки)"/>
              </a:endParaRPr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22144" y="416600"/>
            <a:ext cx="7327067" cy="941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3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Работа по форуму СИНВ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45875" y="680419"/>
            <a:ext cx="4860096" cy="5596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Региональный форум*</a:t>
            </a:r>
            <a:endParaRPr lang="en-US" sz="3300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17" name="ValueChainHeader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19760" y="5300014"/>
            <a:ext cx="11457940" cy="476770"/>
          </a:xfrm>
          <a:prstGeom prst="chevron">
            <a:avLst>
              <a:gd name="adj" fmla="val 30043"/>
            </a:avLst>
          </a:prstGeom>
          <a:solidFill>
            <a:schemeClr val="accent1">
              <a:lumMod val="75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Проведение информационной кампании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cxnSp>
        <p:nvCxnSpPr>
          <p:cNvPr id="18" name="Straight Connector 9"/>
          <p:cNvCxnSpPr/>
          <p:nvPr>
            <p:custDataLst>
              <p:tags r:id="rId6"/>
            </p:custDataLst>
          </p:nvPr>
        </p:nvCxnSpPr>
        <p:spPr bwMode="gray">
          <a:xfrm>
            <a:off x="2211705" y="2319128"/>
            <a:ext cx="3175" cy="2499042"/>
          </a:xfrm>
          <a:prstGeom prst="line">
            <a:avLst/>
          </a:prstGeom>
          <a:ln w="19050">
            <a:solidFill>
              <a:srgbClr val="808080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9"/>
          <p:cNvCxnSpPr/>
          <p:nvPr>
            <p:custDataLst>
              <p:tags r:id="rId7"/>
            </p:custDataLst>
          </p:nvPr>
        </p:nvCxnSpPr>
        <p:spPr bwMode="gray">
          <a:xfrm>
            <a:off x="3831729" y="2319128"/>
            <a:ext cx="3175" cy="2499042"/>
          </a:xfrm>
          <a:prstGeom prst="line">
            <a:avLst/>
          </a:prstGeom>
          <a:ln w="19050">
            <a:solidFill>
              <a:srgbClr val="808080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9"/>
          <p:cNvCxnSpPr/>
          <p:nvPr>
            <p:custDataLst>
              <p:tags r:id="rId8"/>
            </p:custDataLst>
          </p:nvPr>
        </p:nvCxnSpPr>
        <p:spPr bwMode="gray">
          <a:xfrm>
            <a:off x="5392355" y="2319128"/>
            <a:ext cx="3175" cy="2499042"/>
          </a:xfrm>
          <a:prstGeom prst="line">
            <a:avLst/>
          </a:prstGeom>
          <a:ln w="19050">
            <a:solidFill>
              <a:srgbClr val="808080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3774" y="1983746"/>
            <a:ext cx="1581192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Создание организационного комитета под председательством заместителя </a:t>
            </a:r>
            <a:r>
              <a:rPr lang="ru-RU" sz="115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ВДЛ    </a:t>
            </a:r>
            <a:r>
              <a:rPr lang="ru-RU" sz="1150" i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(Премьер-министр Правительства)*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2204" y="3327114"/>
            <a:ext cx="151410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Создание штабов при орг. комитете по каждому направлению форума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СИНВ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24" name="Oval 62"/>
          <p:cNvSpPr/>
          <p:nvPr/>
        </p:nvSpPr>
        <p:spPr>
          <a:xfrm>
            <a:off x="531528" y="1974202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25" name="Oval 62"/>
          <p:cNvSpPr/>
          <p:nvPr/>
        </p:nvSpPr>
        <p:spPr>
          <a:xfrm>
            <a:off x="531528" y="3391301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18218" y="1974202"/>
            <a:ext cx="1348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Проработка мер поддержки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27" name="Oval 62"/>
          <p:cNvSpPr/>
          <p:nvPr/>
        </p:nvSpPr>
        <p:spPr>
          <a:xfrm>
            <a:off x="3914808" y="2025002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6121" y="1971604"/>
            <a:ext cx="1514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Загрузка идей авторами на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крауд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-платформу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Фонда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Росконгресс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29" name="Oval 62"/>
          <p:cNvSpPr/>
          <p:nvPr/>
        </p:nvSpPr>
        <p:spPr>
          <a:xfrm>
            <a:off x="5570888" y="2025002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80382" y="1974202"/>
            <a:ext cx="1449759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Проведение стратегических сессий по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генерации идей совместно с авторами и экспертами в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Центре «Мой бизнес», Высших учебных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заведениях, Точках Кипения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 в иных общественных пространствах с привлечением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представителей заинтересованных сообществ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31" name="Oval 62"/>
          <p:cNvSpPr/>
          <p:nvPr/>
        </p:nvSpPr>
        <p:spPr>
          <a:xfrm>
            <a:off x="2276973" y="2025002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59118" y="5776784"/>
            <a:ext cx="1429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Telegram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 каналы:</a:t>
            </a: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ВДЛ</a:t>
            </a: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Зам. ВДЛ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ИОВ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33" name="Oval 62"/>
          <p:cNvSpPr/>
          <p:nvPr/>
        </p:nvSpPr>
        <p:spPr>
          <a:xfrm>
            <a:off x="4077838" y="5840971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65465" y="5776784"/>
            <a:ext cx="1429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Региональные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СМИ</a:t>
            </a:r>
          </a:p>
        </p:txBody>
      </p:sp>
      <p:sp>
        <p:nvSpPr>
          <p:cNvPr id="35" name="Oval 62"/>
          <p:cNvSpPr/>
          <p:nvPr/>
        </p:nvSpPr>
        <p:spPr>
          <a:xfrm>
            <a:off x="5684185" y="5840971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18739" y="5776784"/>
            <a:ext cx="14293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Новостные посты на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региональных порталах</a:t>
            </a:r>
          </a:p>
        </p:txBody>
      </p:sp>
      <p:sp>
        <p:nvSpPr>
          <p:cNvPr id="37" name="Oval 62"/>
          <p:cNvSpPr/>
          <p:nvPr/>
        </p:nvSpPr>
        <p:spPr>
          <a:xfrm>
            <a:off x="7137459" y="5840971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38" name="ValueChainStarter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7446524" y="1332165"/>
            <a:ext cx="1471760" cy="479947"/>
          </a:xfrm>
          <a:prstGeom prst="homePlate">
            <a:avLst>
              <a:gd name="adj" fmla="val 30281"/>
            </a:avLst>
          </a:prstGeom>
          <a:solidFill>
            <a:schemeClr val="tx2"/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1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sp>
        <p:nvSpPr>
          <p:cNvPr id="39" name="ValueChainHeader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9080209" y="1335342"/>
            <a:ext cx="1471760" cy="476770"/>
          </a:xfrm>
          <a:prstGeom prst="chevron">
            <a:avLst>
              <a:gd name="adj" fmla="val 30043"/>
            </a:avLst>
          </a:prstGeom>
          <a:solidFill>
            <a:schemeClr val="accent1">
              <a:lumMod val="75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2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sp>
        <p:nvSpPr>
          <p:cNvPr id="40" name="ValueChainHeader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10675794" y="1332165"/>
            <a:ext cx="1471760" cy="476770"/>
          </a:xfrm>
          <a:prstGeom prst="chevron">
            <a:avLst>
              <a:gd name="adj" fmla="val 30043"/>
            </a:avLst>
          </a:prstGeom>
          <a:solidFill>
            <a:schemeClr val="accent1">
              <a:lumMod val="50000"/>
            </a:schemeClr>
          </a:solidFill>
          <a:ln w="38100" algn="ctr">
            <a:noFill/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eaLnBrk="0" hangingPunct="0"/>
            <a:r>
              <a:rPr lang="ru-RU" b="1" dirty="0" smtClean="0">
                <a:solidFill>
                  <a:srgbClr val="FFFFFF"/>
                </a:solidFill>
                <a:latin typeface="Trebuchet MS (Заголовки)"/>
                <a:sym typeface="Trebuchet MS" panose="020B0603020202020204" pitchFamily="34" charset="0"/>
              </a:rPr>
              <a:t>Шаг 3</a:t>
            </a:r>
            <a:endParaRPr lang="en-US" b="1" dirty="0">
              <a:solidFill>
                <a:srgbClr val="FFFFFF"/>
              </a:solidFill>
              <a:latin typeface="Trebuchet MS (Заголовки)"/>
              <a:sym typeface="Trebuchet MS" panose="020B0603020202020204" pitchFamily="34" charset="0"/>
            </a:endParaRPr>
          </a:p>
        </p:txBody>
      </p:sp>
      <p:cxnSp>
        <p:nvCxnSpPr>
          <p:cNvPr id="41" name="Straight Connector 9"/>
          <p:cNvCxnSpPr/>
          <p:nvPr>
            <p:custDataLst>
              <p:tags r:id="rId12"/>
            </p:custDataLst>
          </p:nvPr>
        </p:nvCxnSpPr>
        <p:spPr bwMode="gray">
          <a:xfrm>
            <a:off x="8936862" y="2258640"/>
            <a:ext cx="3175" cy="2499042"/>
          </a:xfrm>
          <a:prstGeom prst="line">
            <a:avLst/>
          </a:prstGeom>
          <a:ln w="19050">
            <a:solidFill>
              <a:srgbClr val="808080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9"/>
          <p:cNvCxnSpPr/>
          <p:nvPr>
            <p:custDataLst>
              <p:tags r:id="rId13"/>
            </p:custDataLst>
          </p:nvPr>
        </p:nvCxnSpPr>
        <p:spPr bwMode="gray">
          <a:xfrm>
            <a:off x="10582789" y="2258640"/>
            <a:ext cx="3175" cy="2499042"/>
          </a:xfrm>
          <a:prstGeom prst="line">
            <a:avLst/>
          </a:prstGeom>
          <a:ln w="19050">
            <a:solidFill>
              <a:srgbClr val="808080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89847" y="2045322"/>
            <a:ext cx="13284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Создание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НПА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 </a:t>
            </a:r>
            <a:b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</a:b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о проведении форума, закрепление ответственных (экспертная комиссия, орг. комитет)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44" name="Oval 62"/>
          <p:cNvSpPr/>
          <p:nvPr/>
        </p:nvSpPr>
        <p:spPr>
          <a:xfrm>
            <a:off x="7517865" y="2096122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23949" y="3574428"/>
            <a:ext cx="13113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Разработка мер поддержки</a:t>
            </a:r>
          </a:p>
          <a:p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48" name="Oval 62"/>
          <p:cNvSpPr/>
          <p:nvPr/>
        </p:nvSpPr>
        <p:spPr>
          <a:xfrm>
            <a:off x="7520538" y="3625228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98909" y="2042724"/>
            <a:ext cx="1379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Отбор идей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50" name="Oval 62"/>
          <p:cNvSpPr/>
          <p:nvPr/>
        </p:nvSpPr>
        <p:spPr>
          <a:xfrm>
            <a:off x="9095499" y="2093524"/>
            <a:ext cx="107906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189844" y="2396438"/>
            <a:ext cx="13883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Определение победителей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52" name="Oval 62"/>
          <p:cNvSpPr/>
          <p:nvPr/>
        </p:nvSpPr>
        <p:spPr>
          <a:xfrm>
            <a:off x="9086433" y="2447238"/>
            <a:ext cx="108615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197796" y="2891708"/>
            <a:ext cx="1408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Определения кураторов из числа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ИОВ региона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для обеспечения мерами поддержки идей победителей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54" name="Oval 62"/>
          <p:cNvSpPr/>
          <p:nvPr/>
        </p:nvSpPr>
        <p:spPr>
          <a:xfrm>
            <a:off x="9094386" y="2942508"/>
            <a:ext cx="110214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807504" y="2042724"/>
            <a:ext cx="13792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Проведение форума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56" name="Oval 62"/>
          <p:cNvSpPr/>
          <p:nvPr/>
        </p:nvSpPr>
        <p:spPr>
          <a:xfrm>
            <a:off x="10704094" y="2093524"/>
            <a:ext cx="107906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57" name="Oval 62"/>
          <p:cNvSpPr/>
          <p:nvPr/>
        </p:nvSpPr>
        <p:spPr>
          <a:xfrm>
            <a:off x="10693520" y="2548796"/>
            <a:ext cx="108615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797726" y="2476543"/>
            <a:ext cx="13792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Награждение победителей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59" name="Oval 62"/>
          <p:cNvSpPr/>
          <p:nvPr/>
        </p:nvSpPr>
        <p:spPr>
          <a:xfrm>
            <a:off x="10693520" y="3056993"/>
            <a:ext cx="108615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797726" y="2984740"/>
            <a:ext cx="137926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Обеспечение мерами поддержки победителей и мониторинг получение этих мер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67145" y="6490218"/>
            <a:ext cx="59009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ВДЛ – Высшее должностное лицо                 ИОВ – Исполнительный </a:t>
            </a:r>
            <a:r>
              <a:rPr lang="ru-RU" sz="110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орган власти                                                    </a:t>
            </a:r>
            <a:endParaRPr lang="ru-RU" sz="1100" i="1" dirty="0" smtClean="0">
              <a:solidFill>
                <a:schemeClr val="tx1">
                  <a:lumMod val="50000"/>
                  <a:lumOff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287" y="6490218"/>
            <a:ext cx="281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* Опыт Республики Башкортостан   </a:t>
            </a:r>
            <a:r>
              <a:rPr lang="ru-RU" sz="9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                                            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04187" y="2514883"/>
            <a:ext cx="14095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Анализ поступивших идей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66" name="Oval 62"/>
          <p:cNvSpPr/>
          <p:nvPr/>
        </p:nvSpPr>
        <p:spPr>
          <a:xfrm>
            <a:off x="3900777" y="2565683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003368" y="3002771"/>
            <a:ext cx="134892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Подбор перспективных идей и помощь авторам в их доработке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rebuchet MS (Заголовки)"/>
            </a:endParaRPr>
          </a:p>
        </p:txBody>
      </p:sp>
      <p:sp>
        <p:nvSpPr>
          <p:cNvPr id="68" name="Oval 62"/>
          <p:cNvSpPr/>
          <p:nvPr/>
        </p:nvSpPr>
        <p:spPr>
          <a:xfrm>
            <a:off x="3899958" y="3053571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54542" y="2908929"/>
            <a:ext cx="1514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Разметка идей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крауд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-платформе  которые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интересны региону и которые регион готов поддержать</a:t>
            </a:r>
          </a:p>
        </p:txBody>
      </p:sp>
      <p:sp>
        <p:nvSpPr>
          <p:cNvPr id="64" name="Oval 62"/>
          <p:cNvSpPr/>
          <p:nvPr/>
        </p:nvSpPr>
        <p:spPr>
          <a:xfrm>
            <a:off x="5569309" y="2962327"/>
            <a:ext cx="102591" cy="101558"/>
          </a:xfrm>
          <a:prstGeom prst="ellipse">
            <a:avLst/>
          </a:prstGeom>
          <a:solidFill>
            <a:srgbClr val="34578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75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98760" y="117214"/>
            <a:ext cx="19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письму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от____________№_______</a:t>
            </a:r>
          </a:p>
        </p:txBody>
      </p:sp>
    </p:spTree>
    <p:extLst>
      <p:ext uri="{BB962C8B-B14F-4D97-AF65-F5344CB8AC3E}">
        <p14:creationId xmlns:p14="http://schemas.microsoft.com/office/powerpoint/2010/main" val="6943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dY5zIgTVKLG6HItY89h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dY5zIgTVKLG6HItY89h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dY5zIgTVKLG6HItY89h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dY5zIgTVKLG6HItY89h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dY5zIgTVKLG6HItY89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FORMATWIZARD_TAG" val="Whi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184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Trebuchet MS</vt:lpstr>
      <vt:lpstr>Trebuchet MS (Заголовки)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Оленников Ярослав Игоревич</dc:creator>
  <cp:lastModifiedBy>Власенко Виктория Алексеевна</cp:lastModifiedBy>
  <cp:revision>38</cp:revision>
  <dcterms:created xsi:type="dcterms:W3CDTF">2025-02-11T14:14:41Z</dcterms:created>
  <dcterms:modified xsi:type="dcterms:W3CDTF">2025-03-21T14:20:08Z</dcterms:modified>
</cp:coreProperties>
</file>